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1359" r:id="rId2"/>
    <p:sldId id="1401" r:id="rId3"/>
    <p:sldId id="1402" r:id="rId4"/>
    <p:sldId id="1403" r:id="rId5"/>
    <p:sldId id="1398" r:id="rId6"/>
    <p:sldId id="139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7248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4887-5477-EE4D-8DA5-ED0E2D8C8C64}" type="datetimeFigureOut">
              <a:rPr lang="es-ES" smtClean="0"/>
              <a:t>8/6/22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8A21-8960-5144-B010-7E7FF73B46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29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E2CCB-6255-1246-AA9C-1B4982124C5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90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7A5A2-4B92-4641-87C9-2C3683BA7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7B9DE3-2D62-FE43-8E18-98550FEF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4C56A-F3F3-D447-9FEF-51A170D9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1ECEB-0D87-8A4E-8DFE-4B3CF98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B5877-AF15-9744-AA6F-914B7999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18" y="0"/>
            <a:ext cx="2421082" cy="13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B008-AFA8-AD49-9670-7E6E8019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DDFD52-190C-1B44-8651-9B15977B2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90B0C6-BFE9-DE4E-B166-22479E87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C2CCF-5BC6-8B42-B216-15376A4C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09F2A-4D99-A648-A900-C32D3FD0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25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FFF18E-20ED-0041-8006-7CD28FC46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79048A-85AF-9944-8ACF-92B1B1BB4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76600-BEE5-6A4C-B529-612C4B92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183BF-0EC4-C64F-A958-C55FB4EC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6AB24-714E-D148-883F-53BD3616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96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6" y="0"/>
            <a:ext cx="3447393" cy="1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AD24E-9CAB-1349-82E6-B41572E2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1C99D3-8E19-2748-A12D-CA1B08108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59391A-B67F-2E41-9A54-26284223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FB11F-A19D-774D-9006-901CFC84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9C3E9C-C42F-1642-ABBD-5423B58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9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90695-2E40-F244-91AA-8042B664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DB5297-213F-4140-83BF-4D48FE19E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482DA2-98B5-1343-911D-9B5D55873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B2AAB7-2CE8-4A4D-AB39-682AEEA2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9DED4-99EE-DC49-8774-0C3727D4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788F98-4B96-A34E-9476-C319D25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35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8B760-B622-014B-8511-19F9C7FF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4CA973-A68C-2041-BB6D-5A4DCD28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8B43DC-21FC-4140-8957-051CC63A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2A48F-91FC-D74E-8537-C1C8028C3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45120F-D77B-D040-AA49-51547FF94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9BA79E-A908-D147-A3DA-BCF84177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46852C-B9B1-EE4D-9607-7A032D1D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BA0E0D-4C25-EB40-8C83-6B79203F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9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43DF8-7394-5F4E-9F4F-AE0A1948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73A03F-FF2E-9544-9684-DBFD659E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AE2A4C-CB1D-7642-B0D4-A9248E6A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D28890-834B-F944-BC96-DCEA2968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96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AE0FFD-2A23-D744-8AA1-1FF49C74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D38990-8261-4B45-B487-1871D0AA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5C6EA6-6C88-0F40-A166-714C8B9F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69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1EDD5-37B5-F249-A365-CA0B816F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0031E-6FAA-0C4B-80AF-77702723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8B9F8-84E0-084E-BFF0-203AEA3E0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843874-A833-0446-A9C2-A4595DD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15AFCA-06F9-6943-A9E6-2E7D8A04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11D9A1-E16D-5A4D-BB2A-BF1F6902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4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CE350-1E3F-8B4E-8D50-0517C34B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F5B179-D4C2-374E-B2F1-5483DDF3E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C3A747-732A-F743-8EE7-F0AF41A70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E0B23-6F2D-EB42-91A0-A64632FB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FDCA85-31CF-E842-A4CE-AE596398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A77958-103D-0B45-B7BB-324C81B25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60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FB980AA-87B3-2D49-A56A-67FC9A27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C65B13-E662-C04C-821D-62E4BFC5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402BC2-65F0-B249-A700-D0E7CD989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E5F94-D144-E640-840C-E94E4EDA7D8F}" type="datetimeFigureOut">
              <a:rPr lang="es-ES" smtClean="0"/>
              <a:t>8/6/22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31C6-932E-6F4F-9143-F360AF049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ACF73C-67C1-754B-85C5-347F3DF1B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AA9B-1460-EF40-8A7C-C6A1D4EDBC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6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healthdonosti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Un barco en un lago&#10;&#10;Descripción generada automáticamente">
            <a:extLst>
              <a:ext uri="{FF2B5EF4-FFF2-40B4-BE49-F238E27FC236}">
                <a16:creationId xmlns:a16="http://schemas.microsoft.com/office/drawing/2014/main" id="{B7A5D99A-228F-D94E-9582-081D1FF5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03" b="23364"/>
          <a:stretch/>
        </p:blipFill>
        <p:spPr>
          <a:xfrm>
            <a:off x="0" y="0"/>
            <a:ext cx="12191980" cy="395478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CFE3B6C4-6A71-9D41-93E2-694351A7DF0B}"/>
              </a:ext>
            </a:extLst>
          </p:cNvPr>
          <p:cNvSpPr txBox="1"/>
          <p:nvPr/>
        </p:nvSpPr>
        <p:spPr>
          <a:xfrm>
            <a:off x="323012" y="3993941"/>
            <a:ext cx="11545955" cy="135659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ts val="3087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Playfair Display"/>
              </a:rPr>
              <a:t>IX </a:t>
            </a:r>
            <a:r>
              <a:rPr lang="en-US" sz="2800" b="1" dirty="0" err="1">
                <a:solidFill>
                  <a:srgbClr val="002060"/>
                </a:solidFill>
                <a:latin typeface="Playfair Display"/>
              </a:rPr>
              <a:t>Congreso</a:t>
            </a:r>
            <a:r>
              <a:rPr lang="en-US" sz="2800" b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yfair Display"/>
              </a:rPr>
              <a:t>Internacional</a:t>
            </a:r>
            <a:r>
              <a:rPr lang="en-US" sz="2800" b="1" dirty="0">
                <a:solidFill>
                  <a:srgbClr val="002060"/>
                </a:solidFill>
                <a:latin typeface="Playfair Display"/>
              </a:rPr>
              <a:t> de </a:t>
            </a:r>
            <a:r>
              <a:rPr lang="en-US" sz="2800" b="1" dirty="0" err="1">
                <a:solidFill>
                  <a:srgbClr val="002060"/>
                </a:solidFill>
                <a:latin typeface="Playfair Display"/>
              </a:rPr>
              <a:t>Salud</a:t>
            </a:r>
            <a:r>
              <a:rPr lang="en-US" sz="2800" b="1" dirty="0">
                <a:solidFill>
                  <a:srgbClr val="002060"/>
                </a:solidFill>
                <a:latin typeface="Playfair Display"/>
              </a:rPr>
              <a:t> Digital</a:t>
            </a:r>
          </a:p>
          <a:p>
            <a:pPr algn="ctr">
              <a:lnSpc>
                <a:spcPts val="3087"/>
              </a:lnSpc>
              <a:spcAft>
                <a:spcPts val="600"/>
              </a:spcAft>
            </a:pPr>
            <a:r>
              <a:rPr lang="en-US" b="1" i="1" dirty="0" err="1">
                <a:solidFill>
                  <a:srgbClr val="002060"/>
                </a:solidFill>
                <a:latin typeface="Playfair Display"/>
              </a:rPr>
              <a:t>Haciendo</a:t>
            </a:r>
            <a:r>
              <a:rPr lang="en-US" b="1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Playfair Display"/>
              </a:rPr>
              <a:t>realidad</a:t>
            </a:r>
            <a:r>
              <a:rPr lang="en-US" b="1" i="1" dirty="0">
                <a:solidFill>
                  <a:srgbClr val="002060"/>
                </a:solidFill>
                <a:latin typeface="Playfair Display"/>
              </a:rPr>
              <a:t> la </a:t>
            </a:r>
            <a:r>
              <a:rPr lang="en-US" b="1" i="1" dirty="0" err="1">
                <a:solidFill>
                  <a:srgbClr val="002060"/>
                </a:solidFill>
                <a:latin typeface="Playfair Display"/>
              </a:rPr>
              <a:t>Salud</a:t>
            </a:r>
            <a:r>
              <a:rPr lang="en-US" b="1" i="1" dirty="0">
                <a:solidFill>
                  <a:srgbClr val="002060"/>
                </a:solidFill>
                <a:latin typeface="Playfair Display"/>
              </a:rPr>
              <a:t> Digital </a:t>
            </a:r>
            <a:r>
              <a:rPr lang="en-US" b="1" i="1" dirty="0" err="1">
                <a:solidFill>
                  <a:srgbClr val="002060"/>
                </a:solidFill>
                <a:latin typeface="Playfair Display"/>
              </a:rPr>
              <a:t>Basada</a:t>
            </a:r>
            <a:r>
              <a:rPr lang="en-US" b="1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Playfair Display"/>
              </a:rPr>
              <a:t>en</a:t>
            </a:r>
            <a:r>
              <a:rPr lang="en-US" b="1" i="1" dirty="0">
                <a:solidFill>
                  <a:srgbClr val="002060"/>
                </a:solidFill>
                <a:latin typeface="Playfair Display"/>
              </a:rPr>
              <a:t> Valor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EB058E4B-2789-D547-8773-ABA83D243E69}"/>
              </a:ext>
            </a:extLst>
          </p:cNvPr>
          <p:cNvSpPr txBox="1"/>
          <p:nvPr/>
        </p:nvSpPr>
        <p:spPr>
          <a:xfrm>
            <a:off x="2539516" y="4965854"/>
            <a:ext cx="7112945" cy="38468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182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002060"/>
                </a:solidFill>
                <a:latin typeface="Playfair Display"/>
              </a:rPr>
              <a:t>Donostia</a:t>
            </a:r>
            <a:r>
              <a:rPr lang="en-US" b="1" dirty="0">
                <a:solidFill>
                  <a:srgbClr val="002060"/>
                </a:solidFill>
                <a:latin typeface="Playfair Display"/>
              </a:rPr>
              <a:t>-San </a:t>
            </a:r>
            <a:r>
              <a:rPr lang="en-US" b="1" dirty="0" err="1">
                <a:solidFill>
                  <a:srgbClr val="002060"/>
                </a:solidFill>
                <a:latin typeface="Playfair Display"/>
              </a:rPr>
              <a:t>Sebastián</a:t>
            </a:r>
            <a:r>
              <a:rPr lang="en-US" b="1" dirty="0">
                <a:solidFill>
                  <a:srgbClr val="002060"/>
                </a:solidFill>
                <a:latin typeface="Playfair Display"/>
              </a:rPr>
              <a:t>, 14-16 de </a:t>
            </a:r>
            <a:r>
              <a:rPr lang="en-US" b="1" dirty="0" err="1">
                <a:solidFill>
                  <a:srgbClr val="002060"/>
                </a:solidFill>
                <a:latin typeface="Playfair Display"/>
              </a:rPr>
              <a:t>septiembre</a:t>
            </a:r>
            <a:r>
              <a:rPr lang="en-US" b="1" dirty="0">
                <a:solidFill>
                  <a:srgbClr val="002060"/>
                </a:solidFill>
                <a:latin typeface="Playfair Display"/>
              </a:rPr>
              <a:t> de 2022 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17F5E53D-000A-E944-8C63-29AAF4DD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22" r="6536"/>
          <a:stretch>
            <a:fillRect/>
          </a:stretch>
        </p:blipFill>
        <p:spPr>
          <a:xfrm>
            <a:off x="5022980" y="5859618"/>
            <a:ext cx="1797692" cy="617474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B0F11C6E-B303-0642-9F0C-3AB70FC532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40844" y="5871444"/>
            <a:ext cx="822178" cy="649521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EFA55310-09C0-8443-A8B1-D4B9C84303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66749" y="5913900"/>
            <a:ext cx="1784407" cy="5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4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89608" y="3990107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endParaRPr lang="en-US" sz="1400" dirty="0"/>
          </a:p>
          <a:p>
            <a:endParaRPr lang="es-E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2110047" y="5942320"/>
            <a:ext cx="8580813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2"/>
              </a:lnSpc>
            </a:pPr>
            <a:r>
              <a:rPr lang="en-US" sz="1400" i="1" dirty="0" err="1">
                <a:solidFill>
                  <a:srgbClr val="002060"/>
                </a:solidFill>
                <a:latin typeface="Playfair Display"/>
              </a:rPr>
              <a:t>Formato</a:t>
            </a:r>
            <a:r>
              <a:rPr lang="en-US" sz="1400" i="1" dirty="0">
                <a:solidFill>
                  <a:srgbClr val="002060"/>
                </a:solidFill>
                <a:latin typeface="Playfair Display"/>
              </a:rPr>
              <a:t> online: </a:t>
            </a:r>
            <a:r>
              <a:rPr lang="en-US" sz="1400" i="1" dirty="0" err="1">
                <a:solidFill>
                  <a:srgbClr val="002060"/>
                </a:solidFill>
                <a:latin typeface="Playfair Display"/>
              </a:rPr>
              <a:t>Retransmisión</a:t>
            </a:r>
            <a:r>
              <a:rPr lang="en-US" sz="1400" i="1" dirty="0">
                <a:solidFill>
                  <a:srgbClr val="002060"/>
                </a:solidFill>
                <a:latin typeface="Playfair Display"/>
              </a:rPr>
              <a:t> en </a:t>
            </a:r>
            <a:r>
              <a:rPr lang="en-US" sz="1400" i="1" dirty="0" err="1">
                <a:solidFill>
                  <a:srgbClr val="002060"/>
                </a:solidFill>
                <a:latin typeface="Playfair Display"/>
              </a:rPr>
              <a:t>directo</a:t>
            </a:r>
            <a:r>
              <a:rPr lang="en-US" sz="1400" i="1" dirty="0">
                <a:solidFill>
                  <a:srgbClr val="002060"/>
                </a:solidFill>
                <a:latin typeface="Playfair Display"/>
              </a:rPr>
              <a:t> a todos </a:t>
            </a:r>
            <a:r>
              <a:rPr lang="en-US" sz="1400" i="1" dirty="0" err="1">
                <a:solidFill>
                  <a:srgbClr val="002060"/>
                </a:solidFill>
                <a:latin typeface="Playfair Display"/>
              </a:rPr>
              <a:t>los</a:t>
            </a:r>
            <a:r>
              <a:rPr lang="en-US" sz="14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Playfair Display"/>
              </a:rPr>
              <a:t>registrados</a:t>
            </a:r>
            <a:endParaRPr lang="en-US" sz="1400" i="1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930EB2D-9018-7930-3731-0E7BEAA0764A}"/>
              </a:ext>
            </a:extLst>
          </p:cNvPr>
          <p:cNvSpPr txBox="1"/>
          <p:nvPr/>
        </p:nvSpPr>
        <p:spPr>
          <a:xfrm>
            <a:off x="1225431" y="2776288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endParaRPr lang="en-US" sz="1400" dirty="0"/>
          </a:p>
          <a:p>
            <a:endParaRPr lang="es-ES" sz="1400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16A8B56-53BF-830B-B734-E2407B323258}"/>
              </a:ext>
            </a:extLst>
          </p:cNvPr>
          <p:cNvSpPr txBox="1"/>
          <p:nvPr/>
        </p:nvSpPr>
        <p:spPr>
          <a:xfrm>
            <a:off x="1289608" y="1593755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endParaRPr lang="en-US" sz="1400" dirty="0"/>
          </a:p>
          <a:p>
            <a:endParaRPr lang="es-ES" sz="1400" dirty="0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227F3303-1A9E-DC98-3971-BF767D3A1250}"/>
              </a:ext>
            </a:extLst>
          </p:cNvPr>
          <p:cNvSpPr txBox="1"/>
          <p:nvPr/>
        </p:nvSpPr>
        <p:spPr>
          <a:xfrm>
            <a:off x="-2100073" y="860943"/>
            <a:ext cx="11545955" cy="1356594"/>
          </a:xfrm>
          <a:prstGeom prst="rect">
            <a:avLst/>
          </a:prstGeom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ts val="3087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Playfair Display"/>
              </a:rPr>
              <a:t>II </a:t>
            </a:r>
            <a:r>
              <a:rPr lang="en-US" sz="3200" b="1" dirty="0" err="1">
                <a:solidFill>
                  <a:srgbClr val="002060"/>
                </a:solidFill>
                <a:latin typeface="Playfair Display"/>
              </a:rPr>
              <a:t>Semana</a:t>
            </a:r>
            <a:r>
              <a:rPr lang="en-US" sz="3200" b="1" dirty="0">
                <a:solidFill>
                  <a:srgbClr val="002060"/>
                </a:solidFill>
                <a:latin typeface="Playfair Display"/>
              </a:rPr>
              <a:t> de </a:t>
            </a:r>
            <a:r>
              <a:rPr lang="en-US" sz="3200" b="1" dirty="0" err="1">
                <a:solidFill>
                  <a:srgbClr val="002060"/>
                </a:solidFill>
                <a:latin typeface="Playfair Display"/>
              </a:rPr>
              <a:t>Salud</a:t>
            </a:r>
            <a:r>
              <a:rPr lang="en-US" sz="3200" b="1" dirty="0">
                <a:solidFill>
                  <a:srgbClr val="002060"/>
                </a:solidFill>
                <a:latin typeface="Playfair Display"/>
              </a:rPr>
              <a:t> Digital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E21AA16-E9D7-97BD-205E-F814C09C2F63}"/>
              </a:ext>
            </a:extLst>
          </p:cNvPr>
          <p:cNvSpPr txBox="1"/>
          <p:nvPr/>
        </p:nvSpPr>
        <p:spPr>
          <a:xfrm>
            <a:off x="1289608" y="4012997"/>
            <a:ext cx="854964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endParaRPr lang="en-US" sz="1400" dirty="0"/>
          </a:p>
          <a:p>
            <a:endParaRPr lang="es-ES" sz="14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3E45C78-E650-B28F-CF84-3AE5D29EF2F0}"/>
              </a:ext>
            </a:extLst>
          </p:cNvPr>
          <p:cNvSpPr/>
          <p:nvPr/>
        </p:nvSpPr>
        <p:spPr>
          <a:xfrm>
            <a:off x="1149758" y="4233870"/>
            <a:ext cx="7084636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Miércoles 14 septiembre 2022: online desde San Sebastián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Playfair Display"/>
              </a:rPr>
              <a:t>16,30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– 18,30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h. 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Talleres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Playfair Display"/>
              </a:rPr>
              <a:t>Moderador: Ignacio López Parrilla. Fundación Signo 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5FEE37F-3E2B-2A91-5943-99C4285C6EF5}"/>
              </a:ext>
            </a:extLst>
          </p:cNvPr>
          <p:cNvSpPr/>
          <p:nvPr/>
        </p:nvSpPr>
        <p:spPr>
          <a:xfrm>
            <a:off x="1149758" y="2988244"/>
            <a:ext cx="6674985" cy="12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Martes 13 septiembre 2022: online desde Barcelona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Playfair Display"/>
              </a:rPr>
              <a:t>16,30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– 18,30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h. 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Experiencias de Salud Digital Basada en Valor en los Hospitales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Playfair Display"/>
              </a:rPr>
              <a:t>Moderador: Jaume Raventós. ASD y Fundación Signo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268532-745A-D2A4-C005-38C2BA1CFCDA}"/>
              </a:ext>
            </a:extLst>
          </p:cNvPr>
          <p:cNvSpPr/>
          <p:nvPr/>
        </p:nvSpPr>
        <p:spPr>
          <a:xfrm>
            <a:off x="1149758" y="1836878"/>
            <a:ext cx="6096000" cy="1229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Lunes 12 septiembre 2022: online desde Madrid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Playfair Display"/>
              </a:rPr>
              <a:t>16:00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– 19,15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Playfair Display"/>
              </a:rPr>
              <a:t>h. </a:t>
            </a:r>
            <a:r>
              <a:rPr lang="es-ES" sz="1400" dirty="0">
                <a:solidFill>
                  <a:srgbClr val="002060"/>
                </a:solidFill>
                <a:latin typeface="Playfair Display"/>
              </a:rPr>
              <a:t>La Salud Digital precisa de los profesionales sanitarios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1400" dirty="0">
                <a:solidFill>
                  <a:srgbClr val="002060"/>
                </a:solidFill>
                <a:latin typeface="Playfair Display"/>
              </a:rPr>
              <a:t>Jaime del Barrio. Presidente ASD</a:t>
            </a:r>
          </a:p>
          <a:p>
            <a:pPr>
              <a:lnSpc>
                <a:spcPts val="1820"/>
              </a:lnSpc>
              <a:spcAft>
                <a:spcPts val="600"/>
              </a:spcAft>
            </a:pPr>
            <a:endParaRPr lang="es-ES" sz="1400" dirty="0">
              <a:solidFill>
                <a:srgbClr val="002060"/>
              </a:solidFill>
              <a:latin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85990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3957" y="610341"/>
            <a:ext cx="7564304" cy="32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Jueves, 15 septiembre 2022 (San Sebastián presencial + online)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3845706" y="6076577"/>
            <a:ext cx="858081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2"/>
              </a:lnSpc>
            </a:pP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Formato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híbrido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: </a:t>
            </a:r>
          </a:p>
          <a:p>
            <a:pPr marL="285750" indent="-285750">
              <a:lnSpc>
                <a:spcPts val="1362"/>
              </a:lnSpc>
              <a:buFontTx/>
              <a:buChar char="-"/>
            </a:pPr>
            <a:r>
              <a:rPr lang="es-ES" sz="1000" i="1" dirty="0">
                <a:solidFill>
                  <a:srgbClr val="002060"/>
                </a:solidFill>
                <a:latin typeface="Playfair Display"/>
              </a:rPr>
              <a:t>Palacio Miramar. San Sebastián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. Hasta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completar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aforo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</a:t>
            </a:r>
          </a:p>
          <a:p>
            <a:pPr marL="285750" indent="-285750">
              <a:lnSpc>
                <a:spcPts val="1362"/>
              </a:lnSpc>
              <a:buFontTx/>
              <a:buChar char="-"/>
            </a:pP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Retransmisión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en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directo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a todos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los</a:t>
            </a:r>
            <a:r>
              <a:rPr lang="en-US" sz="10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000" i="1" dirty="0" err="1">
                <a:solidFill>
                  <a:srgbClr val="002060"/>
                </a:solidFill>
                <a:latin typeface="Playfair Display"/>
              </a:rPr>
              <a:t>registrados</a:t>
            </a:r>
            <a:endParaRPr lang="en-US" sz="1000" i="1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71F104E-E00A-A545-B68E-EBF4E537E39F}"/>
              </a:ext>
            </a:extLst>
          </p:cNvPr>
          <p:cNvSpPr txBox="1"/>
          <p:nvPr/>
        </p:nvSpPr>
        <p:spPr>
          <a:xfrm>
            <a:off x="1124961" y="1765149"/>
            <a:ext cx="7082295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r>
              <a:rPr lang="en-US" sz="1200" dirty="0"/>
              <a:t>9,00</a:t>
            </a:r>
            <a:r>
              <a:rPr lang="es-ES" sz="1200" dirty="0"/>
              <a:t> </a:t>
            </a:r>
            <a:r>
              <a:rPr lang="en-US" sz="1200" dirty="0"/>
              <a:t>–</a:t>
            </a:r>
            <a:r>
              <a:rPr lang="es-ES" sz="1200" dirty="0"/>
              <a:t> 9:15 </a:t>
            </a:r>
            <a:r>
              <a:rPr lang="es-ES" sz="1200" b="1" dirty="0"/>
              <a:t>Bienvenida</a:t>
            </a:r>
          </a:p>
          <a:p>
            <a:r>
              <a:rPr lang="es-ES" sz="1200" dirty="0"/>
              <a:t>Marisa Merino. Directora del Congreso</a:t>
            </a:r>
          </a:p>
          <a:p>
            <a:r>
              <a:rPr lang="es-ES" sz="1200" dirty="0" err="1"/>
              <a:t>Leyre</a:t>
            </a:r>
            <a:r>
              <a:rPr lang="es-ES" sz="1200" dirty="0"/>
              <a:t> Madariaga- Directora de Transformación Digital y Emprendimiento</a:t>
            </a:r>
          </a:p>
          <a:p>
            <a:endParaRPr lang="es-ES" sz="1200" dirty="0"/>
          </a:p>
          <a:p>
            <a:r>
              <a:rPr lang="es-ES" sz="1200" dirty="0"/>
              <a:t>9,15 - </a:t>
            </a:r>
            <a:r>
              <a:rPr lang="en-US" sz="1200" dirty="0"/>
              <a:t>10, 30 h </a:t>
            </a:r>
            <a:r>
              <a:rPr lang="en-US" sz="1200" b="1" dirty="0"/>
              <a:t>La Salud Digital </a:t>
            </a:r>
            <a:r>
              <a:rPr lang="en-US" sz="1200" b="1" dirty="0" err="1"/>
              <a:t>en</a:t>
            </a:r>
            <a:r>
              <a:rPr lang="en-US" sz="1200" b="1" dirty="0"/>
              <a:t> Europa</a:t>
            </a:r>
            <a:r>
              <a:rPr lang="en-US" sz="1200" dirty="0"/>
              <a:t>. </a:t>
            </a:r>
          </a:p>
          <a:p>
            <a:r>
              <a:rPr lang="en-US" sz="1200" dirty="0" err="1"/>
              <a:t>Moderadora</a:t>
            </a:r>
            <a:r>
              <a:rPr lang="en-US" sz="1200" dirty="0"/>
              <a:t>: </a:t>
            </a:r>
            <a:r>
              <a:rPr lang="en-US" sz="1200" dirty="0" err="1"/>
              <a:t>Ane</a:t>
            </a:r>
            <a:r>
              <a:rPr lang="en-US" sz="1200" dirty="0"/>
              <a:t> </a:t>
            </a:r>
            <a:r>
              <a:rPr lang="en-US" sz="1200" dirty="0" err="1"/>
              <a:t>Fullaondo.Kronikgune</a:t>
            </a:r>
            <a:endParaRPr lang="en-US" sz="1200" dirty="0"/>
          </a:p>
          <a:p>
            <a:r>
              <a:rPr lang="en-US" sz="1200" dirty="0" err="1"/>
              <a:t>Proyectos</a:t>
            </a:r>
            <a:r>
              <a:rPr lang="en-US" sz="1200" dirty="0"/>
              <a:t> </a:t>
            </a:r>
            <a:r>
              <a:rPr lang="en-US" sz="1200" dirty="0" err="1"/>
              <a:t>europeos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10:30 – 11:45 </a:t>
            </a:r>
            <a:r>
              <a:rPr lang="en-US" sz="1200" b="1" dirty="0" err="1"/>
              <a:t>Evaluación</a:t>
            </a:r>
            <a:r>
              <a:rPr lang="en-US" sz="1200" b="1" dirty="0"/>
              <a:t> de </a:t>
            </a:r>
            <a:r>
              <a:rPr lang="en-US" sz="1200" b="1" dirty="0" err="1"/>
              <a:t>aplicaciones</a:t>
            </a:r>
            <a:r>
              <a:rPr lang="en-US" sz="1200" b="1" dirty="0"/>
              <a:t> y </a:t>
            </a:r>
            <a:r>
              <a:rPr lang="en-US" sz="1200" b="1" dirty="0" err="1"/>
              <a:t>dispositivos</a:t>
            </a:r>
            <a:r>
              <a:rPr lang="en-US" sz="1200" b="1" dirty="0"/>
              <a:t> </a:t>
            </a:r>
            <a:r>
              <a:rPr lang="en-US" sz="1200" b="1" dirty="0" err="1"/>
              <a:t>móviles</a:t>
            </a:r>
            <a:r>
              <a:rPr lang="en-US" sz="1200" b="1" dirty="0"/>
              <a:t>. </a:t>
            </a:r>
          </a:p>
          <a:p>
            <a:r>
              <a:rPr lang="en-US" sz="1200" dirty="0" err="1"/>
              <a:t>EITHealth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Experiencias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Europa </a:t>
            </a:r>
          </a:p>
          <a:p>
            <a:endParaRPr lang="en-US" sz="1200" dirty="0"/>
          </a:p>
          <a:p>
            <a:r>
              <a:rPr lang="en-US" sz="1200" dirty="0"/>
              <a:t>11:45-12:15 </a:t>
            </a:r>
            <a:r>
              <a:rPr lang="en-US" sz="1200" b="1" dirty="0"/>
              <a:t>Café</a:t>
            </a:r>
          </a:p>
          <a:p>
            <a:endParaRPr lang="en-US" sz="1200" dirty="0"/>
          </a:p>
          <a:p>
            <a:r>
              <a:rPr lang="en-US" sz="1200" dirty="0"/>
              <a:t>12:15-13:00</a:t>
            </a:r>
            <a:r>
              <a:rPr lang="en-US" sz="1200" b="1" dirty="0"/>
              <a:t> </a:t>
            </a:r>
            <a:r>
              <a:rPr lang="es-ES" sz="1200" b="1" dirty="0"/>
              <a:t>Sesgos en IA, aplicaciones en Salud</a:t>
            </a:r>
          </a:p>
          <a:p>
            <a:endParaRPr lang="es-ES" sz="1200" b="1" dirty="0"/>
          </a:p>
          <a:p>
            <a:r>
              <a:rPr lang="es-ES" sz="1200" dirty="0"/>
              <a:t>13:00- 13:45 </a:t>
            </a:r>
            <a:r>
              <a:rPr lang="es-ES" sz="1200" b="1" dirty="0"/>
              <a:t>La experiencia del paciente</a:t>
            </a:r>
          </a:p>
          <a:p>
            <a:r>
              <a:rPr lang="es-ES" sz="1200" dirty="0"/>
              <a:t>Andoni Lorenzo. Foro español de pacientes</a:t>
            </a:r>
          </a:p>
          <a:p>
            <a:r>
              <a:rPr lang="es-ES" sz="1200" dirty="0"/>
              <a:t>Julio Jesús Sánchez. Telefónica</a:t>
            </a:r>
          </a:p>
          <a:p>
            <a:r>
              <a:rPr lang="es-ES" sz="1200" dirty="0"/>
              <a:t>Salvador Vera. </a:t>
            </a:r>
            <a:r>
              <a:rPr lang="es-ES" sz="1200" dirty="0" err="1"/>
              <a:t>Mysphera</a:t>
            </a:r>
            <a:endParaRPr lang="es-ES" sz="1200" dirty="0"/>
          </a:p>
          <a:p>
            <a:endParaRPr lang="es-ES" sz="1200" dirty="0"/>
          </a:p>
          <a:p>
            <a:r>
              <a:rPr lang="es-ES" sz="1200" dirty="0"/>
              <a:t>14:00-15:00 </a:t>
            </a:r>
            <a:r>
              <a:rPr lang="es-ES" sz="1200" b="1" dirty="0"/>
              <a:t>Comida</a:t>
            </a:r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3" name="Rectángulo 2"/>
          <p:cNvSpPr/>
          <p:nvPr/>
        </p:nvSpPr>
        <p:spPr>
          <a:xfrm>
            <a:off x="5887278" y="4173166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178"/>
            <a:r>
              <a:rPr lang="es-ES" sz="1200" dirty="0">
                <a:solidFill>
                  <a:srgbClr val="002060"/>
                </a:solidFill>
                <a:latin typeface="Playfair Display"/>
              </a:rPr>
              <a:t>15:00-16:15</a:t>
            </a:r>
            <a:r>
              <a:rPr lang="es-ES" sz="1200" b="1" dirty="0">
                <a:solidFill>
                  <a:srgbClr val="002060"/>
                </a:solidFill>
                <a:latin typeface="Playfair Display"/>
              </a:rPr>
              <a:t> Formando a los profesionales sanitarios</a:t>
            </a:r>
          </a:p>
          <a:p>
            <a:pPr defTabSz="829178"/>
            <a:r>
              <a:rPr lang="es-ES" sz="1200" dirty="0">
                <a:solidFill>
                  <a:srgbClr val="002060"/>
                </a:solidFill>
                <a:latin typeface="Playfair Display"/>
              </a:rPr>
              <a:t>Moderadora: Inmaculada Ruiz. Vicedecana Facultad Medicina y Enfermería UPV</a:t>
            </a:r>
          </a:p>
          <a:p>
            <a:pPr defTabSz="829178"/>
            <a:endParaRPr lang="es-ES" sz="1200" dirty="0">
              <a:solidFill>
                <a:srgbClr val="002060"/>
              </a:solidFill>
              <a:latin typeface="Playfair Display"/>
            </a:endParaRPr>
          </a:p>
          <a:p>
            <a:pPr defTabSz="829178"/>
            <a:r>
              <a:rPr lang="es-ES" sz="1200" dirty="0">
                <a:solidFill>
                  <a:srgbClr val="002060"/>
                </a:solidFill>
                <a:latin typeface="Playfair Display"/>
              </a:rPr>
              <a:t>16,15 </a:t>
            </a:r>
            <a:r>
              <a:rPr lang="en-US" sz="1200" dirty="0">
                <a:solidFill>
                  <a:srgbClr val="002060"/>
                </a:solidFill>
                <a:latin typeface="Playfair Display"/>
              </a:rPr>
              <a:t>–</a:t>
            </a:r>
            <a:r>
              <a:rPr lang="es-ES" sz="1200" dirty="0">
                <a:solidFill>
                  <a:srgbClr val="002060"/>
                </a:solidFill>
                <a:latin typeface="Playfair Display"/>
              </a:rPr>
              <a:t> 18,30 h. </a:t>
            </a:r>
            <a:r>
              <a:rPr lang="es-ES" sz="1200" b="1" dirty="0">
                <a:solidFill>
                  <a:srgbClr val="002060"/>
                </a:solidFill>
                <a:latin typeface="Playfair Display"/>
              </a:rPr>
              <a:t>Mesa Redonda. Presentaciones breves</a:t>
            </a:r>
          </a:p>
          <a:p>
            <a:pPr defTabSz="829178"/>
            <a:r>
              <a:rPr lang="es-ES" sz="1200" dirty="0">
                <a:solidFill>
                  <a:srgbClr val="002060"/>
                </a:solidFill>
                <a:latin typeface="Playfair Display"/>
              </a:rPr>
              <a:t>Moderador: Gonzalo López. </a:t>
            </a:r>
            <a:r>
              <a:rPr lang="es-ES" sz="1200" dirty="0" err="1">
                <a:solidFill>
                  <a:srgbClr val="002060"/>
                </a:solidFill>
                <a:latin typeface="Playfair Display"/>
              </a:rPr>
              <a:t>Sopra</a:t>
            </a:r>
            <a:r>
              <a:rPr lang="es-ES" sz="1200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s-ES" sz="1200" dirty="0" err="1">
                <a:solidFill>
                  <a:srgbClr val="002060"/>
                </a:solidFill>
                <a:latin typeface="Playfair Display"/>
              </a:rPr>
              <a:t>Steria</a:t>
            </a:r>
            <a:endParaRPr lang="es-ES" sz="1200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24961" y="1308993"/>
            <a:ext cx="1140056" cy="32387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>
              <a:lnSpc>
                <a:spcPts val="1820"/>
              </a:lnSpc>
              <a:spcAft>
                <a:spcPts val="600"/>
              </a:spcAft>
              <a:defRPr sz="2000" b="1">
                <a:solidFill>
                  <a:srgbClr val="002060"/>
                </a:solidFill>
                <a:latin typeface="Playfair Display"/>
              </a:defRPr>
            </a:lvl1pPr>
          </a:lstStyle>
          <a:p>
            <a:r>
              <a:rPr lang="es-ES" sz="1600" dirty="0"/>
              <a:t>Mañana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887278" y="3648025"/>
            <a:ext cx="1140056" cy="32387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>
              <a:lnSpc>
                <a:spcPts val="1820"/>
              </a:lnSpc>
              <a:spcAft>
                <a:spcPts val="600"/>
              </a:spcAft>
              <a:defRPr sz="2000" b="1">
                <a:solidFill>
                  <a:srgbClr val="002060"/>
                </a:solidFill>
                <a:latin typeface="Playfair Display"/>
              </a:defRPr>
            </a:lvl1pPr>
          </a:lstStyle>
          <a:p>
            <a:r>
              <a:rPr lang="es-ES" sz="1600" dirty="0"/>
              <a:t>Tarde</a:t>
            </a:r>
          </a:p>
        </p:txBody>
      </p:sp>
    </p:spTree>
    <p:extLst>
      <p:ext uri="{BB962C8B-B14F-4D97-AF65-F5344CB8AC3E}">
        <p14:creationId xmlns:p14="http://schemas.microsoft.com/office/powerpoint/2010/main" val="319784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44780" y="530486"/>
            <a:ext cx="5050221" cy="1325563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87"/>
              </a:lnSpc>
              <a:spcAft>
                <a:spcPts val="600"/>
              </a:spcAft>
            </a:pPr>
            <a:endParaRPr lang="es-ES" sz="3200" b="1" dirty="0">
              <a:solidFill>
                <a:srgbClr val="002060"/>
              </a:solidFill>
              <a:latin typeface="Playfair Display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9074" y="736962"/>
            <a:ext cx="7660221" cy="63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Viernes, 16 septiembre 2022 (San Sebastián presencial + online)</a:t>
            </a:r>
            <a:endParaRPr lang="es-ES" sz="2000" dirty="0"/>
          </a:p>
          <a:p>
            <a:pPr>
              <a:lnSpc>
                <a:spcPts val="182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2060"/>
                </a:solidFill>
                <a:latin typeface="Playfair Display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74054-FA57-4294-97A4-136AE129DB56}"/>
              </a:ext>
            </a:extLst>
          </p:cNvPr>
          <p:cNvSpPr txBox="1"/>
          <p:nvPr/>
        </p:nvSpPr>
        <p:spPr>
          <a:xfrm>
            <a:off x="3611187" y="5788905"/>
            <a:ext cx="858081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2"/>
              </a:lnSpc>
            </a:pP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Formato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híbrido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: </a:t>
            </a:r>
          </a:p>
          <a:p>
            <a:pPr marL="285750" indent="-285750">
              <a:lnSpc>
                <a:spcPts val="1362"/>
              </a:lnSpc>
              <a:buFontTx/>
              <a:buChar char="-"/>
            </a:pPr>
            <a:r>
              <a:rPr lang="es-ES" sz="1200" i="1" dirty="0">
                <a:solidFill>
                  <a:srgbClr val="002060"/>
                </a:solidFill>
                <a:latin typeface="Playfair Display"/>
              </a:rPr>
              <a:t>Palacio Miramar. San Sebastián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. Hasta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completar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aforo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</a:t>
            </a:r>
          </a:p>
          <a:p>
            <a:pPr marL="285750" indent="-285750">
              <a:lnSpc>
                <a:spcPts val="1362"/>
              </a:lnSpc>
              <a:buFontTx/>
              <a:buChar char="-"/>
            </a:pP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Retransmisión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en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directo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a todos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los</a:t>
            </a:r>
            <a:r>
              <a:rPr lang="en-US" sz="1200" i="1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n-US" sz="1200" i="1" dirty="0" err="1">
                <a:solidFill>
                  <a:srgbClr val="002060"/>
                </a:solidFill>
                <a:latin typeface="Playfair Display"/>
              </a:rPr>
              <a:t>registrados</a:t>
            </a:r>
            <a:endParaRPr lang="en-US" sz="1200" i="1" dirty="0">
              <a:solidFill>
                <a:srgbClr val="002060"/>
              </a:solidFill>
              <a:latin typeface="Playfair Display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71F104E-E00A-A545-B68E-EBF4E537E39F}"/>
              </a:ext>
            </a:extLst>
          </p:cNvPr>
          <p:cNvSpPr txBox="1"/>
          <p:nvPr/>
        </p:nvSpPr>
        <p:spPr>
          <a:xfrm>
            <a:off x="1002456" y="1501040"/>
            <a:ext cx="6130636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defTabSz="829178">
              <a:defRPr sz="1632">
                <a:solidFill>
                  <a:srgbClr val="002060"/>
                </a:solidFill>
                <a:latin typeface="Playfair Display"/>
              </a:defRPr>
            </a:lvl1pPr>
            <a:lvl2pPr lvl="1" defTabSz="829178">
              <a:defRPr sz="1632">
                <a:solidFill>
                  <a:srgbClr val="002060"/>
                </a:solidFill>
                <a:latin typeface="Playfair Display"/>
              </a:defRPr>
            </a:lvl2pPr>
          </a:lstStyle>
          <a:p>
            <a:r>
              <a:rPr lang="en-US" sz="1200" dirty="0"/>
              <a:t>9,00</a:t>
            </a:r>
            <a:r>
              <a:rPr lang="es-ES" sz="1200" dirty="0"/>
              <a:t> </a:t>
            </a:r>
            <a:r>
              <a:rPr lang="en-US" sz="1200" dirty="0"/>
              <a:t>–</a:t>
            </a:r>
            <a:r>
              <a:rPr lang="es-ES" sz="1200" dirty="0"/>
              <a:t> </a:t>
            </a:r>
            <a:r>
              <a:rPr lang="en-US" sz="1200" dirty="0"/>
              <a:t>10,15 h. </a:t>
            </a:r>
            <a:r>
              <a:rPr lang="en-US" sz="1200" b="1" dirty="0"/>
              <a:t>Health 2.0 Basque</a:t>
            </a:r>
          </a:p>
          <a:p>
            <a:r>
              <a:rPr lang="en-US" sz="1200" dirty="0"/>
              <a:t>Juan Carlos Santamaría, Gonzalo López, Blanca </a:t>
            </a:r>
            <a:r>
              <a:rPr lang="en-US" sz="1200" dirty="0" err="1"/>
              <a:t>Usoz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10:30-11:45</a:t>
            </a:r>
            <a:r>
              <a:rPr lang="en-US" sz="1200" b="1" dirty="0"/>
              <a:t> </a:t>
            </a:r>
            <a:r>
              <a:rPr lang="en-US" sz="1200" b="1" dirty="0" err="1"/>
              <a:t>Haciendo</a:t>
            </a:r>
            <a:r>
              <a:rPr lang="en-US" sz="1200" b="1" dirty="0"/>
              <a:t> </a:t>
            </a:r>
            <a:r>
              <a:rPr lang="en-US" sz="1200" b="1" dirty="0" err="1"/>
              <a:t>realidad</a:t>
            </a:r>
            <a:r>
              <a:rPr lang="en-US" sz="1200" b="1" dirty="0"/>
              <a:t> la </a:t>
            </a:r>
            <a:r>
              <a:rPr lang="en-US" sz="1200" b="1" dirty="0" err="1"/>
              <a:t>Salud</a:t>
            </a:r>
            <a:r>
              <a:rPr lang="en-US" sz="1200" b="1" dirty="0"/>
              <a:t> Digital </a:t>
            </a:r>
            <a:r>
              <a:rPr lang="en-US" sz="1200" b="1" dirty="0" err="1"/>
              <a:t>Basada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Valor</a:t>
            </a:r>
          </a:p>
          <a:p>
            <a:r>
              <a:rPr lang="en-US" sz="1200" dirty="0"/>
              <a:t>Marisa Merino. ASD y Fundación </a:t>
            </a:r>
            <a:r>
              <a:rPr lang="en-US" sz="1200" dirty="0" err="1"/>
              <a:t>Signo</a:t>
            </a:r>
            <a:endParaRPr lang="en-US" sz="1200" dirty="0"/>
          </a:p>
          <a:p>
            <a:r>
              <a:rPr lang="en-US" sz="1200" dirty="0"/>
              <a:t>Jaime del Barrio. </a:t>
            </a:r>
            <a:r>
              <a:rPr lang="en-US" sz="1200" dirty="0" err="1"/>
              <a:t>Presidente</a:t>
            </a:r>
            <a:r>
              <a:rPr lang="en-US" sz="1200" dirty="0"/>
              <a:t> ASD</a:t>
            </a:r>
          </a:p>
          <a:p>
            <a:endParaRPr lang="en-US" sz="1200" dirty="0"/>
          </a:p>
          <a:p>
            <a:r>
              <a:rPr lang="en-US" sz="1200" dirty="0" err="1"/>
              <a:t>Benja</a:t>
            </a:r>
            <a:r>
              <a:rPr lang="en-US" sz="1200" dirty="0"/>
              <a:t> </a:t>
            </a:r>
            <a:r>
              <a:rPr lang="en-US" sz="1200" dirty="0" err="1"/>
              <a:t>Juez</a:t>
            </a:r>
            <a:r>
              <a:rPr lang="en-US" sz="1200" dirty="0"/>
              <a:t>. </a:t>
            </a:r>
            <a:r>
              <a:rPr lang="en-US" sz="1200" dirty="0" err="1"/>
              <a:t>Osakidetza</a:t>
            </a:r>
            <a:endParaRPr lang="en-US" sz="1200" dirty="0"/>
          </a:p>
          <a:p>
            <a:r>
              <a:rPr lang="en-US" sz="1200" dirty="0"/>
              <a:t>Gonzalo López. Sopra Steria</a:t>
            </a:r>
          </a:p>
          <a:p>
            <a:endParaRPr lang="en-US" sz="1200" dirty="0"/>
          </a:p>
          <a:p>
            <a:r>
              <a:rPr lang="en-US" sz="1200" dirty="0"/>
              <a:t>11:45-12:15 </a:t>
            </a:r>
            <a:r>
              <a:rPr lang="en-US" sz="1200" b="1" dirty="0"/>
              <a:t>Café</a:t>
            </a:r>
          </a:p>
          <a:p>
            <a:endParaRPr lang="en-US" sz="1200" b="1" dirty="0"/>
          </a:p>
          <a:p>
            <a:r>
              <a:rPr lang="en-US" sz="1200" dirty="0"/>
              <a:t>12:15-13:15 </a:t>
            </a:r>
            <a:r>
              <a:rPr lang="en-US" sz="1200" b="1" dirty="0" err="1"/>
              <a:t>Haciendo</a:t>
            </a:r>
            <a:r>
              <a:rPr lang="en-US" sz="1200" b="1" dirty="0"/>
              <a:t> </a:t>
            </a:r>
            <a:r>
              <a:rPr lang="en-US" sz="1200" b="1" dirty="0" err="1"/>
              <a:t>realidad</a:t>
            </a:r>
            <a:r>
              <a:rPr lang="en-US" sz="1200" b="1" dirty="0"/>
              <a:t> la </a:t>
            </a:r>
            <a:r>
              <a:rPr lang="en-US" sz="1200" b="1" dirty="0" err="1"/>
              <a:t>Salud</a:t>
            </a:r>
            <a:r>
              <a:rPr lang="en-US" sz="1200" b="1" dirty="0"/>
              <a:t> Digital </a:t>
            </a:r>
            <a:r>
              <a:rPr lang="en-US" sz="1200" b="1" dirty="0" err="1"/>
              <a:t>Basada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Valor (II)</a:t>
            </a:r>
          </a:p>
          <a:p>
            <a:r>
              <a:rPr lang="en-US" sz="1200" dirty="0"/>
              <a:t>Pep </a:t>
            </a:r>
            <a:r>
              <a:rPr lang="en-US" sz="1200" dirty="0" err="1"/>
              <a:t>Pomar</a:t>
            </a:r>
            <a:r>
              <a:rPr lang="en-US" sz="1200" dirty="0"/>
              <a:t>. </a:t>
            </a:r>
            <a:r>
              <a:rPr lang="en-US" sz="1200" dirty="0" err="1"/>
              <a:t>Presidente</a:t>
            </a:r>
            <a:r>
              <a:rPr lang="en-US" sz="1200" dirty="0"/>
              <a:t> Fundación </a:t>
            </a:r>
            <a:r>
              <a:rPr lang="en-US" sz="1200" dirty="0" err="1"/>
              <a:t>Signo</a:t>
            </a:r>
            <a:endParaRPr lang="en-US" sz="1200" dirty="0"/>
          </a:p>
          <a:p>
            <a:r>
              <a:rPr lang="en-US" sz="1200" dirty="0"/>
              <a:t>Pablo Sánchez. Director </a:t>
            </a:r>
            <a:r>
              <a:rPr lang="en-US" sz="1200" dirty="0" err="1"/>
              <a:t>Transformación</a:t>
            </a:r>
            <a:r>
              <a:rPr lang="en-US" sz="1200" dirty="0"/>
              <a:t> Digital Pfizer</a:t>
            </a:r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13,15 – 13,30</a:t>
            </a:r>
            <a:r>
              <a:rPr lang="es-ES" sz="1200" dirty="0"/>
              <a:t> h.</a:t>
            </a:r>
            <a:r>
              <a:rPr lang="en-US" sz="1200" dirty="0"/>
              <a:t> </a:t>
            </a:r>
            <a:r>
              <a:rPr lang="en-US" sz="1200" b="1" dirty="0" err="1"/>
              <a:t>Resumen</a:t>
            </a:r>
            <a:r>
              <a:rPr lang="en-US" sz="1200" b="1" dirty="0"/>
              <a:t> del congreso</a:t>
            </a:r>
          </a:p>
          <a:p>
            <a:r>
              <a:rPr lang="en-US" sz="1200" dirty="0"/>
              <a:t>Javier de Miguel. Iceberg Visual Consulting</a:t>
            </a:r>
          </a:p>
          <a:p>
            <a:endParaRPr lang="en-US" sz="1200" dirty="0"/>
          </a:p>
          <a:p>
            <a:r>
              <a:rPr lang="en-US" sz="1200" dirty="0"/>
              <a:t>13:30 </a:t>
            </a:r>
            <a:r>
              <a:rPr lang="en-US" sz="1200" b="1" dirty="0"/>
              <a:t>Clausura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259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>
            <a:extLst>
              <a:ext uri="{FF2B5EF4-FFF2-40B4-BE49-F238E27FC236}">
                <a16:creationId xmlns:a16="http://schemas.microsoft.com/office/drawing/2014/main" id="{B2D88295-EC26-A248-88D6-2E9FA710E050}"/>
              </a:ext>
            </a:extLst>
          </p:cNvPr>
          <p:cNvSpPr txBox="1"/>
          <p:nvPr/>
        </p:nvSpPr>
        <p:spPr>
          <a:xfrm>
            <a:off x="727138" y="1061605"/>
            <a:ext cx="6442364" cy="39754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ctr">
              <a:lnSpc>
                <a:spcPts val="3087"/>
              </a:lnSpc>
              <a:spcBef>
                <a:spcPct val="0"/>
              </a:spcBef>
              <a:spcAft>
                <a:spcPts val="600"/>
              </a:spcAft>
              <a:buNone/>
              <a:defRPr sz="3200" b="1">
                <a:solidFill>
                  <a:srgbClr val="002060"/>
                </a:solidFill>
                <a:latin typeface="Playfair Display"/>
              </a:defRPr>
            </a:lvl1pPr>
          </a:lstStyle>
          <a:p>
            <a:r>
              <a:rPr lang="en-US" dirty="0" err="1"/>
              <a:t>Envío</a:t>
            </a:r>
            <a:r>
              <a:rPr lang="en-US" dirty="0"/>
              <a:t> de </a:t>
            </a:r>
            <a:r>
              <a:rPr lang="en-US" dirty="0" err="1"/>
              <a:t>comunicaciones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287780" y="2275610"/>
            <a:ext cx="9296400" cy="3357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Se remitirá un resumen del trabajo a </a:t>
            </a:r>
            <a:r>
              <a:rPr lang="es-ES" sz="1632" dirty="0">
                <a:solidFill>
                  <a:srgbClr val="002060"/>
                </a:solidFill>
                <a:latin typeface="Playfair Display"/>
                <a:hlinkClick r:id="rId3"/>
              </a:rPr>
              <a:t>ehealthdonostia@gmail.com</a:t>
            </a:r>
            <a:r>
              <a:rPr lang="es-ES" sz="1632" dirty="0">
                <a:solidFill>
                  <a:srgbClr val="002060"/>
                </a:solidFill>
                <a:latin typeface="Playfair Display"/>
              </a:rPr>
              <a:t> </a:t>
            </a:r>
            <a:r>
              <a:rPr lang="es-ES" sz="1632" b="1" dirty="0">
                <a:solidFill>
                  <a:srgbClr val="002060"/>
                </a:solidFill>
                <a:latin typeface="Playfair Display"/>
              </a:rPr>
              <a:t>antes del 10 de agosto </a:t>
            </a:r>
            <a:r>
              <a:rPr lang="es-ES" sz="1632" dirty="0">
                <a:solidFill>
                  <a:srgbClr val="002060"/>
                </a:solidFill>
                <a:latin typeface="Playfair Display"/>
              </a:rPr>
              <a:t>de 2022.</a:t>
            </a:r>
          </a:p>
          <a:p>
            <a:pPr defTabSz="829178"/>
            <a:endParaRPr lang="es-ES" sz="1632" dirty="0">
              <a:solidFill>
                <a:srgbClr val="002060"/>
              </a:solidFill>
              <a:latin typeface="Playfair Display"/>
            </a:endParaRPr>
          </a:p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La extensión máxima no debe superar las 300 palabras haciendo constar los autores, lugar de trabajo y e-mail de contacto.</a:t>
            </a:r>
          </a:p>
          <a:p>
            <a:pPr defTabSz="829178"/>
            <a:endParaRPr lang="es-ES" sz="1632" dirty="0">
              <a:solidFill>
                <a:srgbClr val="002060"/>
              </a:solidFill>
              <a:latin typeface="Playfair Display"/>
            </a:endParaRPr>
          </a:p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La aceptación o el rechazo de los trabajos se notificará por e-mail a los autores, desde la secretaría técnica.</a:t>
            </a:r>
          </a:p>
          <a:p>
            <a:pPr defTabSz="829178"/>
            <a:endParaRPr lang="es-ES" sz="1632" dirty="0">
              <a:solidFill>
                <a:srgbClr val="002060"/>
              </a:solidFill>
              <a:latin typeface="Playfair Display"/>
            </a:endParaRPr>
          </a:p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Los trabajos aceptados </a:t>
            </a:r>
            <a:r>
              <a:rPr lang="es-ES" sz="1632" b="1" dirty="0">
                <a:solidFill>
                  <a:srgbClr val="002060"/>
                </a:solidFill>
                <a:latin typeface="Playfair Display"/>
              </a:rPr>
              <a:t>se expondrán el miércoles 15 de septiembre a partir de las 18:30 horas</a:t>
            </a:r>
          </a:p>
          <a:p>
            <a:pPr defTabSz="829178"/>
            <a:endParaRPr lang="es-ES" sz="1632" dirty="0">
              <a:solidFill>
                <a:srgbClr val="002060"/>
              </a:solidFill>
              <a:latin typeface="Playfair Display"/>
            </a:endParaRPr>
          </a:p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Para presentar una comunicación es requisito imprescindible estar inscrito en el congreso como asistente.</a:t>
            </a:r>
          </a:p>
          <a:p>
            <a:pPr defTabSz="829178"/>
            <a:r>
              <a:rPr lang="es-ES" sz="1632" dirty="0">
                <a:solidFill>
                  <a:srgbClr val="002060"/>
                </a:solidFill>
                <a:latin typeface="Playfair Display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677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17F5E53D-000A-E944-8C63-29AAF4DD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2" r="6536"/>
          <a:stretch>
            <a:fillRect/>
          </a:stretch>
        </p:blipFill>
        <p:spPr>
          <a:xfrm>
            <a:off x="4006795" y="832436"/>
            <a:ext cx="3105550" cy="1066699"/>
          </a:xfrm>
          <a:prstGeom prst="rect">
            <a:avLst/>
          </a:prstGeom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B0F11C6E-B303-0642-9F0C-3AB70FC5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4851" y="816681"/>
            <a:ext cx="1579603" cy="1247887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EFA55310-09C0-8443-A8B1-D4B9C84303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70068" y="843136"/>
            <a:ext cx="2867081" cy="817687"/>
          </a:xfrm>
          <a:prstGeom prst="rect">
            <a:avLst/>
          </a:prstGeom>
        </p:spPr>
      </p:pic>
      <p:pic>
        <p:nvPicPr>
          <p:cNvPr id="1026" name="Picture 2" descr="Archivo:Pfizer (2021).svg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7" y="3096832"/>
            <a:ext cx="1477290" cy="6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Archivo:Telefónica 2021 logo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Telefonica Logo : valor, história, png, 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73" y="2836928"/>
            <a:ext cx="2318994" cy="13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t="35532" b="39082"/>
          <a:stretch/>
        </p:blipFill>
        <p:spPr>
          <a:xfrm>
            <a:off x="8024153" y="3159131"/>
            <a:ext cx="2190946" cy="5561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471" y="4317379"/>
            <a:ext cx="1797371" cy="3964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t="20957" b="21292"/>
          <a:stretch/>
        </p:blipFill>
        <p:spPr>
          <a:xfrm>
            <a:off x="6719067" y="4120121"/>
            <a:ext cx="1526091" cy="88133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400073" y="2196285"/>
            <a:ext cx="216437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32" dirty="0">
                <a:solidFill>
                  <a:srgbClr val="002060"/>
                </a:solidFill>
                <a:latin typeface="Playfair Display"/>
              </a:rPr>
              <a:t>Con el patrocinio de: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3444" y="3862501"/>
            <a:ext cx="2322137" cy="130620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/>
          <a:srcRect l="8976" t="26318" r="9354" b="27684"/>
          <a:stretch/>
        </p:blipFill>
        <p:spPr>
          <a:xfrm>
            <a:off x="9297182" y="4046117"/>
            <a:ext cx="1835834" cy="6893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5158" y="5213621"/>
            <a:ext cx="1568132" cy="449107"/>
          </a:xfrm>
          <a:prstGeom prst="rect">
            <a:avLst/>
          </a:prstGeom>
        </p:spPr>
      </p:pic>
      <p:pic>
        <p:nvPicPr>
          <p:cNvPr id="9" name="Picture 2" descr="Sopra Steria Logo Vector - (.SVG + .PNG) - GetLogo.N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51" y="4889549"/>
            <a:ext cx="2348509" cy="13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errer Internacional - Caso de estudio">
            <a:extLst>
              <a:ext uri="{FF2B5EF4-FFF2-40B4-BE49-F238E27FC236}">
                <a16:creationId xmlns:a16="http://schemas.microsoft.com/office/drawing/2014/main" id="{B763A400-6C74-2236-489C-F66EB714F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34976" r="3697" b="32779"/>
          <a:stretch/>
        </p:blipFill>
        <p:spPr bwMode="auto">
          <a:xfrm>
            <a:off x="1354851" y="5213170"/>
            <a:ext cx="2043389" cy="53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74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</TotalTime>
  <Words>501</Words>
  <Application>Microsoft Macintosh PowerPoint</Application>
  <PresentationFormat>Panorámica</PresentationFormat>
  <Paragraphs>89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Playfair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276</cp:revision>
  <dcterms:created xsi:type="dcterms:W3CDTF">2021-10-03T07:33:07Z</dcterms:created>
  <dcterms:modified xsi:type="dcterms:W3CDTF">2022-06-08T06:50:18Z</dcterms:modified>
</cp:coreProperties>
</file>