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0693400" cy="7562850"/>
  <p:notesSz cx="10693400" cy="756285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31F20"/>
    <a:srgbClr val="5198B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5"/>
    <p:restoredTop sz="94634"/>
  </p:normalViewPr>
  <p:slideViewPr>
    <p:cSldViewPr>
      <p:cViewPr>
        <p:scale>
          <a:sx n="100" d="100"/>
          <a:sy n="100" d="100"/>
        </p:scale>
        <p:origin x="-552" y="12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8/30/2017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8/30/2017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8/30/2017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8/30/2017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uik.eus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hyperlink" Target="https://www.rpdft.org/blank-2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11" Type="http://schemas.openxmlformats.org/officeDocument/2006/relationships/image" Target="../media/image6.jpeg"/><Relationship Id="rId5" Type="http://schemas.openxmlformats.org/officeDocument/2006/relationships/hyperlink" Target="http://www.uik.eus/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info@uik.eus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957981" y="2635855"/>
            <a:ext cx="4570319" cy="779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80"/>
              </a:lnSpc>
            </a:pPr>
            <a:r>
              <a:rPr lang="es-ES" b="1" spc="-45" dirty="0" smtClean="0">
                <a:solidFill>
                  <a:srgbClr val="231F20"/>
                </a:solidFill>
                <a:latin typeface="EHUSerif"/>
                <a:cs typeface="EHUSerif"/>
              </a:rPr>
              <a:t>V REUNIÓN DE PROFESORES DE DERECHO FINANCIERO Y TRIBUTARIO</a:t>
            </a:r>
            <a:endParaRPr sz="1800" dirty="0">
              <a:latin typeface="EHUSerif"/>
              <a:cs typeface="EHUSerif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lang="es-ES_tradnl" sz="1400" b="1" dirty="0" smtClean="0">
                <a:solidFill>
                  <a:srgbClr val="EB7476"/>
                </a:solidFill>
                <a:latin typeface="EHUSerif"/>
                <a:cs typeface="EHUSerif"/>
              </a:rPr>
              <a:t>7 y 8 de septiembre / </a:t>
            </a:r>
            <a:r>
              <a:rPr lang="es-ES_tradnl" sz="1400" b="1" dirty="0" err="1" smtClean="0">
                <a:solidFill>
                  <a:srgbClr val="EB7476"/>
                </a:solidFill>
                <a:latin typeface="EHUSerif"/>
                <a:cs typeface="EHUSerif"/>
              </a:rPr>
              <a:t>Irailak</a:t>
            </a:r>
            <a:r>
              <a:rPr lang="es-ES_tradnl" sz="1400" b="1" dirty="0" smtClean="0">
                <a:solidFill>
                  <a:srgbClr val="EB7476"/>
                </a:solidFill>
                <a:latin typeface="EHUSerif"/>
                <a:cs typeface="EHUSerif"/>
              </a:rPr>
              <a:t> 7 eta 8</a:t>
            </a:r>
            <a:endParaRPr sz="1400" dirty="0">
              <a:latin typeface="EHUSerif"/>
              <a:cs typeface="EHU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7260" y="6180794"/>
            <a:ext cx="3063240" cy="1078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Cód.</a:t>
            </a:r>
            <a:r>
              <a:rPr sz="1000" i="1" spc="-100" dirty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 </a:t>
            </a:r>
            <a:r>
              <a:rPr lang="es-ES_tradnl" sz="1000" i="1" spc="-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 D15-17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Tipo de </a:t>
            </a:r>
            <a:r>
              <a:rPr sz="10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actividad:</a:t>
            </a:r>
            <a:r>
              <a:rPr sz="1000" spc="-50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 </a:t>
            </a:r>
            <a:r>
              <a:rPr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C</a:t>
            </a:r>
            <a:r>
              <a:rPr lang="es-ES_tradnl" sz="1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ongreso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Ciclo: </a:t>
            </a:r>
            <a:r>
              <a:rPr lang="es-ES_tradnl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Derecho – Economía  y empresa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Ubicación: </a:t>
            </a:r>
            <a:r>
              <a:rPr lang="es-ES_tradnl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Palacio Miramar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Idioma:</a:t>
            </a:r>
            <a:r>
              <a:rPr sz="1000" spc="-90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 </a:t>
            </a:r>
            <a:r>
              <a:rPr lang="es-ES_tradnl" sz="1000" b="1" dirty="0" smtClean="0">
                <a:solidFill>
                  <a:srgbClr val="231F20"/>
                </a:solidFill>
                <a:latin typeface="EHUSans"/>
                <a:cs typeface="EHUSans"/>
              </a:rPr>
              <a:t>Castellano</a:t>
            </a:r>
            <a:endParaRPr sz="1000" dirty="0">
              <a:solidFill>
                <a:srgbClr val="231F20"/>
              </a:solidFill>
              <a:latin typeface="EHUSans"/>
              <a:cs typeface="EHUSans"/>
            </a:endParaRPr>
          </a:p>
          <a:p>
            <a:pPr marL="12700" marR="1076325">
              <a:lnSpc>
                <a:spcPct val="100000"/>
              </a:lnSpc>
            </a:pPr>
            <a:r>
              <a:rPr sz="1000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Validez </a:t>
            </a:r>
            <a:r>
              <a:rPr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académica: </a:t>
            </a:r>
            <a:r>
              <a:rPr lang="es-ES_tradnl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-Light"/>
                <a:cs typeface="EHUSans-Light"/>
              </a:rPr>
              <a:t>2</a:t>
            </a:r>
            <a:r>
              <a:rPr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0 </a:t>
            </a:r>
            <a:r>
              <a:rPr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horas</a:t>
            </a:r>
            <a:r>
              <a:rPr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EHUSans"/>
                <a:cs typeface="EHUSans"/>
              </a:rPr>
              <a:t>  </a:t>
            </a:r>
            <a:r>
              <a:rPr lang="es-ES" sz="1000" b="1" spc="-5" dirty="0" smtClean="0">
                <a:solidFill>
                  <a:srgbClr val="5198B3"/>
                </a:solidFill>
                <a:latin typeface="EHUSans"/>
                <a:cs typeface="EHUSans"/>
                <a:hlinkClick r:id="rId2"/>
              </a:rPr>
              <a:t>https://www.rpdft.org/blank-2</a:t>
            </a:r>
            <a:r>
              <a:rPr lang="es-ES" sz="1000" b="1" spc="-5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endParaRPr sz="1000" dirty="0">
              <a:latin typeface="EHUSans"/>
              <a:cs typeface="EHU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70682" y="2578149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997" y="0"/>
                </a:lnTo>
              </a:path>
            </a:pathLst>
          </a:custGeom>
          <a:ln w="50800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27100" y="1063266"/>
            <a:ext cx="1811020" cy="255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lang="es-ES_tradnl" sz="800" b="1" dirty="0" smtClean="0">
                <a:solidFill>
                  <a:srgbClr val="5198B3"/>
                </a:solidFill>
                <a:latin typeface="EHUSans"/>
                <a:cs typeface="EHUSans"/>
              </a:rPr>
              <a:t>Isaac Merino Jara</a:t>
            </a:r>
          </a:p>
          <a:p>
            <a:pPr marL="12700" marR="5080">
              <a:lnSpc>
                <a:spcPct val="104200"/>
              </a:lnSpc>
            </a:pPr>
            <a:r>
              <a:rPr sz="800" i="1" dirty="0" smtClean="0">
                <a:solidFill>
                  <a:srgbClr val="5198B3"/>
                </a:solidFill>
                <a:latin typeface="EHUSans"/>
                <a:cs typeface="EHUSans"/>
              </a:rPr>
              <a:t>UPV/EHU</a:t>
            </a:r>
            <a:endParaRPr sz="800" dirty="0">
              <a:solidFill>
                <a:srgbClr val="5198B3"/>
              </a:solidFill>
              <a:latin typeface="EHUSans"/>
              <a:cs typeface="EHU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8693" y="763321"/>
            <a:ext cx="716280" cy="179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231F20"/>
                </a:solidFill>
                <a:latin typeface="EHUSerif"/>
                <a:cs typeface="EHUSerif"/>
              </a:rPr>
              <a:t>Dirección</a:t>
            </a:r>
            <a:endParaRPr sz="1100" dirty="0">
              <a:latin typeface="EHUSerif"/>
              <a:cs typeface="EHU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41393" y="72198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02032" y="980579"/>
            <a:ext cx="1548260" cy="333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Agulló</a:t>
            </a:r>
            <a:r>
              <a:rPr lang="es-ES_tradnl" sz="800" dirty="0" smtClean="0">
                <a:latin typeface="EHUSerif" pitchFamily="50"/>
              </a:rPr>
              <a:t> Agüero, Antonia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Álvarez Martínez, Joaquín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Arranz de Andrés, Consuelo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Caamaño Anido, Miguel Ángel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Collado </a:t>
            </a:r>
            <a:r>
              <a:rPr lang="es-ES_tradnl" sz="800" dirty="0" err="1" smtClean="0">
                <a:latin typeface="EHUSerif" pitchFamily="50"/>
              </a:rPr>
              <a:t>Yurrita</a:t>
            </a:r>
            <a:r>
              <a:rPr lang="es-ES_tradnl" sz="800" dirty="0" smtClean="0">
                <a:latin typeface="EHUSerif" pitchFamily="50"/>
              </a:rPr>
              <a:t>, Miguel Ángel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Cordero González, Eva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De la Peña Velasco, Gaspar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Errasti</a:t>
            </a:r>
            <a:r>
              <a:rPr lang="es-ES_tradnl" sz="800" dirty="0" smtClean="0">
                <a:latin typeface="EHUSerif" pitchFamily="50"/>
              </a:rPr>
              <a:t> Ibarrondo, Elisabeth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Escribano López, Francisco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Eseverri</a:t>
            </a:r>
            <a:r>
              <a:rPr lang="es-ES_tradnl" sz="800" dirty="0" smtClean="0">
                <a:latin typeface="EHUSerif" pitchFamily="50"/>
              </a:rPr>
              <a:t>  Martínez, Ernesto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Maiztegui</a:t>
            </a:r>
            <a:r>
              <a:rPr lang="es-ES_tradnl" sz="800" dirty="0" smtClean="0">
                <a:latin typeface="EHUSerif" pitchFamily="50"/>
              </a:rPr>
              <a:t> González, Lourdes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Martín </a:t>
            </a:r>
            <a:r>
              <a:rPr lang="es-ES_tradnl" sz="800" dirty="0" err="1" smtClean="0">
                <a:latin typeface="EHUSerif" pitchFamily="50"/>
              </a:rPr>
              <a:t>Queralt</a:t>
            </a:r>
            <a:r>
              <a:rPr lang="es-ES_tradnl" sz="800" dirty="0" smtClean="0">
                <a:latin typeface="EHUSerif" pitchFamily="50"/>
              </a:rPr>
              <a:t>, Juan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Píriz</a:t>
            </a:r>
            <a:r>
              <a:rPr lang="es-ES_tradnl" sz="800" dirty="0" smtClean="0">
                <a:latin typeface="EHUSerif" pitchFamily="50"/>
              </a:rPr>
              <a:t> Durán, Segundo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Pita </a:t>
            </a:r>
            <a:r>
              <a:rPr lang="es-ES_tradnl" sz="800" dirty="0" err="1" smtClean="0">
                <a:latin typeface="EHUSerif" pitchFamily="50"/>
              </a:rPr>
              <a:t>Grandal</a:t>
            </a:r>
            <a:r>
              <a:rPr lang="es-ES_tradnl" sz="800" dirty="0" smtClean="0">
                <a:latin typeface="EHUSerif" pitchFamily="50"/>
              </a:rPr>
              <a:t>, Ana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Ramírez Gómez, Salvador</a:t>
            </a: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S</a:t>
            </a:r>
            <a:r>
              <a:rPr lang="en-US" sz="800" dirty="0" err="1" smtClean="0">
                <a:latin typeface="EHUSerif" pitchFamily="50"/>
              </a:rPr>
              <a:t>i</a:t>
            </a:r>
            <a:r>
              <a:rPr lang="es-ES_tradnl" sz="800" dirty="0" err="1" smtClean="0">
                <a:latin typeface="EHUSerif" pitchFamily="50"/>
              </a:rPr>
              <a:t>món</a:t>
            </a:r>
            <a:r>
              <a:rPr lang="es-ES_tradnl" sz="800" dirty="0" smtClean="0">
                <a:latin typeface="EHUSerif" pitchFamily="50"/>
              </a:rPr>
              <a:t>  Acosta, Eugenio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Soler </a:t>
            </a:r>
            <a:r>
              <a:rPr lang="es-ES_tradnl" sz="800" dirty="0" err="1" smtClean="0">
                <a:latin typeface="EHUSerif" pitchFamily="50"/>
              </a:rPr>
              <a:t>Roch</a:t>
            </a:r>
            <a:r>
              <a:rPr lang="es-ES_tradnl" sz="800" dirty="0" smtClean="0">
                <a:latin typeface="EHUSerif" pitchFamily="50"/>
              </a:rPr>
              <a:t>, María Teresa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Tejerizo</a:t>
            </a:r>
            <a:r>
              <a:rPr lang="es-ES_tradnl" sz="800" dirty="0" smtClean="0">
                <a:latin typeface="EHUSerif" pitchFamily="50"/>
              </a:rPr>
              <a:t> López, José Manuel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smtClean="0">
                <a:latin typeface="EHUSerif" pitchFamily="50"/>
              </a:rPr>
              <a:t>Villar Ezcurra, Marta</a:t>
            </a:r>
            <a:endParaRPr lang="es-ES" sz="800" dirty="0" smtClean="0">
              <a:latin typeface="EHUSerif" pitchFamily="50"/>
            </a:endParaRPr>
          </a:p>
          <a:p>
            <a:pPr>
              <a:lnSpc>
                <a:spcPts val="1300"/>
              </a:lnSpc>
            </a:pPr>
            <a:r>
              <a:rPr lang="es-ES_tradnl" sz="800" dirty="0" err="1" smtClean="0">
                <a:latin typeface="EHUSerif" pitchFamily="50"/>
              </a:rPr>
              <a:t>Zornoza</a:t>
            </a:r>
            <a:r>
              <a:rPr lang="es-ES_tradnl" sz="800" dirty="0" smtClean="0">
                <a:latin typeface="EHUSerif" pitchFamily="50"/>
              </a:rPr>
              <a:t> Pérez, Juan</a:t>
            </a:r>
            <a:endParaRPr sz="800" dirty="0">
              <a:latin typeface="EHUSans"/>
              <a:cs typeface="EHU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03623" y="763321"/>
            <a:ext cx="899160" cy="179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231F20"/>
                </a:solidFill>
                <a:latin typeface="EHUSerif"/>
                <a:cs typeface="EHUSerif"/>
              </a:rPr>
              <a:t>Profeso</a:t>
            </a:r>
            <a:r>
              <a:rPr sz="1100" b="1" spc="-25" dirty="0">
                <a:solidFill>
                  <a:srgbClr val="231F20"/>
                </a:solidFill>
                <a:latin typeface="EHUSerif"/>
                <a:cs typeface="EHUSerif"/>
              </a:rPr>
              <a:t>r</a:t>
            </a:r>
            <a:r>
              <a:rPr sz="1100" b="1" spc="-5" dirty="0">
                <a:solidFill>
                  <a:srgbClr val="231F20"/>
                </a:solidFill>
                <a:latin typeface="EHUSerif"/>
                <a:cs typeface="EHUSerif"/>
              </a:rPr>
              <a:t>ado</a:t>
            </a:r>
            <a:endParaRPr sz="1100">
              <a:latin typeface="EHUSerif"/>
              <a:cs typeface="EHUSerif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216323" y="72198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1499" y="6717399"/>
            <a:ext cx="2159635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b="1" spc="-5" dirty="0">
                <a:solidFill>
                  <a:srgbClr val="231F20"/>
                </a:solidFill>
                <a:latin typeface="EHUSerif"/>
                <a:cs typeface="EHUSerif"/>
              </a:rPr>
              <a:t>Laguntzaile </a:t>
            </a:r>
            <a:r>
              <a:rPr sz="500" b="1" dirty="0">
                <a:solidFill>
                  <a:srgbClr val="231F20"/>
                </a:solidFill>
                <a:latin typeface="EHUSerif"/>
                <a:cs typeface="EHUSerif"/>
              </a:rPr>
              <a:t>nagusiak </a:t>
            </a:r>
            <a:r>
              <a:rPr sz="500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00" spc="-5" dirty="0">
                <a:solidFill>
                  <a:srgbClr val="231F20"/>
                </a:solidFill>
                <a:latin typeface="EHUSans"/>
                <a:cs typeface="EHUSans"/>
              </a:rPr>
              <a:t>Colaboradores </a:t>
            </a:r>
            <a:r>
              <a:rPr sz="500" dirty="0">
                <a:solidFill>
                  <a:srgbClr val="231F20"/>
                </a:solidFill>
                <a:latin typeface="EHUSans"/>
                <a:cs typeface="EHUSans"/>
              </a:rPr>
              <a:t>principales </a:t>
            </a:r>
            <a:r>
              <a:rPr sz="500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00" i="1" dirty="0">
                <a:solidFill>
                  <a:srgbClr val="231F20"/>
                </a:solidFill>
                <a:latin typeface="EHUSans"/>
                <a:cs typeface="EHUSans"/>
              </a:rPr>
              <a:t>Main</a:t>
            </a:r>
            <a:r>
              <a:rPr sz="500" i="1" spc="35" dirty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sz="500" i="1" spc="-5" dirty="0">
                <a:solidFill>
                  <a:srgbClr val="231F20"/>
                </a:solidFill>
                <a:latin typeface="EHUSans"/>
                <a:cs typeface="EHUSans"/>
              </a:rPr>
              <a:t>collaborators</a:t>
            </a:r>
            <a:endParaRPr sz="500">
              <a:latin typeface="EHUSans"/>
              <a:cs typeface="EHU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04487" y="6717399"/>
            <a:ext cx="2340610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" b="1" dirty="0">
                <a:solidFill>
                  <a:srgbClr val="231F20"/>
                </a:solidFill>
                <a:latin typeface="EHUSerif"/>
                <a:cs typeface="EHUSerif"/>
              </a:rPr>
              <a:t>Ikastaroaren </a:t>
            </a:r>
            <a:r>
              <a:rPr sz="500" b="1" spc="-5" dirty="0">
                <a:solidFill>
                  <a:srgbClr val="231F20"/>
                </a:solidFill>
                <a:latin typeface="EHUSerif"/>
                <a:cs typeface="EHUSerif"/>
              </a:rPr>
              <a:t>laguntzaileak </a:t>
            </a:r>
            <a:r>
              <a:rPr sz="500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00" spc="-5" dirty="0">
                <a:solidFill>
                  <a:srgbClr val="231F20"/>
                </a:solidFill>
                <a:latin typeface="EHUSans"/>
                <a:cs typeface="EHUSans"/>
              </a:rPr>
              <a:t>Colaboradores </a:t>
            </a:r>
            <a:r>
              <a:rPr sz="500" dirty="0">
                <a:solidFill>
                  <a:srgbClr val="231F20"/>
                </a:solidFill>
                <a:latin typeface="EHUSans"/>
                <a:cs typeface="EHUSans"/>
              </a:rPr>
              <a:t>del curso </a:t>
            </a:r>
            <a:r>
              <a:rPr sz="500" dirty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00" i="1" dirty="0">
                <a:solidFill>
                  <a:srgbClr val="231F20"/>
                </a:solidFill>
                <a:latin typeface="EHUSans"/>
                <a:cs typeface="EHUSans"/>
              </a:rPr>
              <a:t>Course</a:t>
            </a:r>
            <a:r>
              <a:rPr sz="500" i="1" spc="50" dirty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sz="500" i="1" spc="-5" dirty="0">
                <a:solidFill>
                  <a:srgbClr val="231F20"/>
                </a:solidFill>
                <a:latin typeface="EHUSans"/>
                <a:cs typeface="EHUSans"/>
              </a:rPr>
              <a:t>collaborators</a:t>
            </a:r>
            <a:endParaRPr sz="500">
              <a:latin typeface="EHUSans"/>
              <a:cs typeface="EHU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05204" y="6686393"/>
            <a:ext cx="2388235" cy="0"/>
          </a:xfrm>
          <a:custGeom>
            <a:avLst/>
            <a:gdLst/>
            <a:ahLst/>
            <a:cxnLst/>
            <a:rect l="l" t="t" r="r" b="b"/>
            <a:pathLst>
              <a:path w="2388235">
                <a:moveTo>
                  <a:pt x="238776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17181" y="6686393"/>
            <a:ext cx="2360930" cy="0"/>
          </a:xfrm>
          <a:custGeom>
            <a:avLst/>
            <a:gdLst/>
            <a:ahLst/>
            <a:cxnLst/>
            <a:rect l="l" t="t" r="r" b="b"/>
            <a:pathLst>
              <a:path w="2360929">
                <a:moveTo>
                  <a:pt x="236040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1300" y="469582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41300" y="4834601"/>
            <a:ext cx="5056504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0"/>
              </a:lnSpc>
            </a:pPr>
            <a:r>
              <a:rPr sz="950" spc="-20" dirty="0">
                <a:solidFill>
                  <a:srgbClr val="231F20"/>
                </a:solidFill>
                <a:latin typeface="EHUSerif-Light"/>
                <a:cs typeface="EHUSerif-Light"/>
              </a:rPr>
              <a:t>Matricula: </a:t>
            </a:r>
            <a:r>
              <a:rPr sz="950" spc="15" dirty="0">
                <a:solidFill>
                  <a:srgbClr val="231F20"/>
                </a:solidFill>
                <a:latin typeface="EHUSerif-Light"/>
                <a:cs typeface="EHUSerif-Light"/>
              </a:rPr>
              <a:t> </a:t>
            </a:r>
            <a:r>
              <a:rPr sz="800" b="1" spc="-5" dirty="0" smtClean="0">
                <a:solidFill>
                  <a:srgbClr val="231F20"/>
                </a:solidFill>
                <a:latin typeface="EHUSans"/>
                <a:cs typeface="EHUSans"/>
                <a:hlinkClick r:id="rId3"/>
              </a:rPr>
              <a:t>www.uik.eus</a:t>
            </a:r>
            <a:r>
              <a:rPr lang="es-ES_tradnl" sz="800" dirty="0">
                <a:latin typeface="EHUSans"/>
                <a:cs typeface="EHUSans"/>
              </a:rPr>
              <a:t> </a:t>
            </a:r>
            <a:r>
              <a:rPr lang="es-ES_tradnl" sz="800" dirty="0" smtClean="0">
                <a:latin typeface="EHUSans"/>
                <a:cs typeface="EHUSans"/>
              </a:rPr>
              <a:t>  	</a:t>
            </a:r>
            <a:r>
              <a:rPr lang="es-ES_tradnl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	                   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Hasta 3</a:t>
            </a:r>
            <a:r>
              <a:rPr lang="es-ES_tradnl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0-06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-201</a:t>
            </a:r>
            <a:r>
              <a:rPr lang="es-ES_tradnl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7      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Hasta</a:t>
            </a:r>
            <a:r>
              <a:rPr sz="750" spc="-100" dirty="0" smtClean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_tradnl"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25-08</a:t>
            </a:r>
            <a:r>
              <a:rPr sz="750" dirty="0" smtClean="0">
                <a:solidFill>
                  <a:srgbClr val="231F20"/>
                </a:solidFill>
                <a:latin typeface="EHUSans-Light"/>
                <a:cs typeface="EHUSans-Light"/>
              </a:rPr>
              <a:t>-201</a:t>
            </a:r>
            <a:r>
              <a:rPr lang="es-ES_tradnl" sz="750" dirty="0">
                <a:solidFill>
                  <a:srgbClr val="231F20"/>
                </a:solidFill>
                <a:latin typeface="EHUSans-Light"/>
                <a:cs typeface="EHUSans-Light"/>
              </a:rPr>
              <a:t>7</a:t>
            </a:r>
            <a:endParaRPr lang="es-ES_tradnl" sz="750" dirty="0" smtClean="0">
              <a:latin typeface="EHUSans-Light"/>
              <a:cs typeface="EHUSans-Light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7423201"/>
              </p:ext>
            </p:extLst>
          </p:nvPr>
        </p:nvGraphicFramePr>
        <p:xfrm>
          <a:off x="317500" y="5063201"/>
          <a:ext cx="4724400" cy="6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2780"/>
                <a:gridCol w="769620"/>
                <a:gridCol w="762000"/>
              </a:tblGrid>
              <a:tr h="216000">
                <a:tc>
                  <a:txBody>
                    <a:bodyPr/>
                    <a:lstStyle/>
                    <a:p>
                      <a:pPr marL="22225">
                        <a:lnSpc>
                          <a:spcPts val="805"/>
                        </a:lnSpc>
                      </a:pPr>
                      <a:r>
                        <a:rPr lang="es-ES_tradnl" sz="800" spc="-5" dirty="0" smtClean="0">
                          <a:solidFill>
                            <a:srgbClr val="231F20"/>
                          </a:solidFill>
                          <a:latin typeface="EHUSans-Light"/>
                          <a:ea typeface="+mn-ea"/>
                          <a:cs typeface="EHUSans-Light"/>
                        </a:rPr>
                        <a:t>General</a:t>
                      </a:r>
                      <a:endParaRPr sz="800" spc="-5" dirty="0">
                        <a:solidFill>
                          <a:srgbClr val="231F20"/>
                        </a:solidFill>
                        <a:latin typeface="EHUSans-Light"/>
                        <a:ea typeface="+mn-ea"/>
                        <a:cs typeface="EHUSans-Ligh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0525" algn="r">
                        <a:lnSpc>
                          <a:spcPts val="710"/>
                        </a:lnSpc>
                      </a:pPr>
                      <a:r>
                        <a:rPr lang="es-ES_tradnl" sz="700" b="1" dirty="0" smtClean="0">
                          <a:latin typeface="EHUSans"/>
                          <a:cs typeface="EHUSans"/>
                        </a:rPr>
                        <a:t>55,00 €</a:t>
                      </a:r>
                      <a:endParaRPr sz="700" b="1" dirty="0">
                        <a:latin typeface="EHUSans"/>
                        <a:cs typeface="EHUSan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710"/>
                        </a:lnSpc>
                      </a:pPr>
                      <a:r>
                        <a:rPr lang="es-ES_tradnl" sz="700" b="1" dirty="0" smtClean="0">
                          <a:latin typeface="EHUSans"/>
                          <a:cs typeface="EHUSans"/>
                        </a:rPr>
                        <a:t>75,00 €</a:t>
                      </a:r>
                      <a:endParaRPr sz="700" b="1" dirty="0">
                        <a:latin typeface="EHUSans"/>
                        <a:cs typeface="EHUSan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22225">
                        <a:lnSpc>
                          <a:spcPts val="805"/>
                        </a:lnSpc>
                      </a:pPr>
                      <a:r>
                        <a:rPr lang="es-ES" sz="800" spc="-5" dirty="0" smtClean="0">
                          <a:solidFill>
                            <a:schemeClr val="tx1"/>
                          </a:solidFill>
                          <a:latin typeface="EHUSans-Light"/>
                          <a:ea typeface="+mn-ea"/>
                          <a:cs typeface="EHUSans-Light"/>
                        </a:rPr>
                        <a:t>Miembros de la Red de  Profesores de Derecho Financiero y Tributario</a:t>
                      </a:r>
                      <a:endParaRPr sz="800" spc="-5" dirty="0">
                        <a:solidFill>
                          <a:schemeClr val="tx1"/>
                        </a:solidFill>
                        <a:latin typeface="EHUSans-Light"/>
                        <a:ea typeface="+mn-ea"/>
                        <a:cs typeface="EHUSans-Light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90525" algn="r">
                        <a:lnSpc>
                          <a:spcPts val="710"/>
                        </a:lnSpc>
                      </a:pPr>
                      <a:r>
                        <a:rPr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3</a:t>
                      </a:r>
                      <a:r>
                        <a:rPr lang="es-ES_tradnl"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0</a:t>
                      </a:r>
                      <a:r>
                        <a:rPr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,00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€</a:t>
                      </a:r>
                      <a:endParaRPr sz="700" dirty="0">
                        <a:latin typeface="EHUSans"/>
                        <a:cs typeface="EHUSans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710"/>
                        </a:lnSpc>
                      </a:pPr>
                      <a:r>
                        <a:rPr lang="es-ES_tradnl"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30</a:t>
                      </a:r>
                      <a:r>
                        <a:rPr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,00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€</a:t>
                      </a:r>
                      <a:endParaRPr sz="700" dirty="0">
                        <a:latin typeface="EHUSans"/>
                        <a:cs typeface="EHUSans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22225">
                        <a:lnSpc>
                          <a:spcPts val="950"/>
                        </a:lnSpc>
                      </a:pPr>
                      <a:r>
                        <a:rPr lang="es-ES" sz="800" spc="-5" dirty="0" smtClean="0">
                          <a:solidFill>
                            <a:srgbClr val="231F20"/>
                          </a:solidFill>
                          <a:latin typeface="EHUSans-Light"/>
                          <a:ea typeface="+mn-ea"/>
                          <a:cs typeface="EHUSans-Light"/>
                        </a:rPr>
                        <a:t>Miembros de Entidades Colaboradoras en el Congreso</a:t>
                      </a:r>
                      <a:endParaRPr lang="es-ES" sz="800" spc="-5" dirty="0">
                        <a:solidFill>
                          <a:srgbClr val="231F20"/>
                        </a:solidFill>
                        <a:latin typeface="EHUSans-Light"/>
                        <a:ea typeface="+mn-ea"/>
                        <a:cs typeface="EHUSans-Ligh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8862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s-ES_tradnl"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45</a:t>
                      </a:r>
                      <a:r>
                        <a:rPr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,00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€</a:t>
                      </a:r>
                      <a:endParaRPr sz="700" dirty="0">
                        <a:latin typeface="EHUSans"/>
                        <a:cs typeface="EHUSan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s-ES_tradnl"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45</a:t>
                      </a:r>
                      <a:r>
                        <a:rPr sz="700" b="1" dirty="0" smtClean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,00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EHUSans"/>
                          <a:cs typeface="EHUSans"/>
                        </a:rPr>
                        <a:t>€</a:t>
                      </a:r>
                      <a:endParaRPr sz="700" dirty="0">
                        <a:latin typeface="EHUSans"/>
                        <a:cs typeface="EHUSan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393700" y="6132590"/>
            <a:ext cx="4303503" cy="332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b="1" spc="-15" dirty="0" smtClean="0">
                <a:solidFill>
                  <a:srgbClr val="5198B3"/>
                </a:solidFill>
                <a:latin typeface="EHUSerif"/>
                <a:cs typeface="EHUSerif"/>
              </a:rPr>
              <a:t>UDA </a:t>
            </a:r>
            <a:r>
              <a:rPr sz="850" b="1" spc="-10" dirty="0" smtClean="0">
                <a:solidFill>
                  <a:srgbClr val="5198B3"/>
                </a:solidFill>
                <a:latin typeface="EHUSerif"/>
                <a:cs typeface="EHUSerif"/>
              </a:rPr>
              <a:t>IKASTAROAK    </a:t>
            </a:r>
            <a:r>
              <a:rPr sz="850" spc="-15" dirty="0" smtClean="0">
                <a:solidFill>
                  <a:srgbClr val="5198B3"/>
                </a:solidFill>
                <a:latin typeface="EHUSans"/>
                <a:cs typeface="EHUSans"/>
              </a:rPr>
              <a:t>CURSOS </a:t>
            </a:r>
            <a:r>
              <a:rPr sz="850" spc="5" dirty="0" smtClean="0">
                <a:solidFill>
                  <a:srgbClr val="5198B3"/>
                </a:solidFill>
                <a:latin typeface="EHUSans"/>
                <a:cs typeface="EHUSans"/>
              </a:rPr>
              <a:t>DE </a:t>
            </a:r>
            <a:r>
              <a:rPr sz="850" spc="-5" dirty="0" smtClean="0">
                <a:solidFill>
                  <a:srgbClr val="5198B3"/>
                </a:solidFill>
                <a:latin typeface="EHUSans"/>
                <a:cs typeface="EHUSans"/>
              </a:rPr>
              <a:t>VERANO   </a:t>
            </a:r>
            <a:r>
              <a:rPr sz="850" spc="10" dirty="0" smtClean="0">
                <a:solidFill>
                  <a:srgbClr val="5198B3"/>
                </a:solidFill>
                <a:latin typeface="EHUSerif"/>
                <a:cs typeface="EHUSerif"/>
              </a:rPr>
              <a:t>SUMMER</a:t>
            </a:r>
            <a:r>
              <a:rPr sz="850" spc="5" dirty="0" smtClean="0">
                <a:solidFill>
                  <a:srgbClr val="5198B3"/>
                </a:solidFill>
                <a:latin typeface="EHUSerif"/>
                <a:cs typeface="EHUSerif"/>
              </a:rPr>
              <a:t> </a:t>
            </a:r>
            <a:r>
              <a:rPr sz="850" spc="-10" dirty="0" smtClean="0">
                <a:solidFill>
                  <a:srgbClr val="5198B3"/>
                </a:solidFill>
                <a:latin typeface="EHUSerif"/>
                <a:cs typeface="EHUSerif"/>
              </a:rPr>
              <a:t>COURSES</a:t>
            </a:r>
            <a:endParaRPr sz="850" dirty="0" smtClean="0">
              <a:solidFill>
                <a:srgbClr val="5198B3"/>
              </a:solidFill>
              <a:latin typeface="EHUSerif"/>
              <a:cs typeface="EHUSerif"/>
            </a:endParaRPr>
          </a:p>
          <a:p>
            <a:pPr marL="25400" marR="122555">
              <a:lnSpc>
                <a:spcPct val="104299"/>
              </a:lnSpc>
              <a:spcBef>
                <a:spcPts val="165"/>
              </a:spcBef>
            </a:pPr>
            <a:r>
              <a:rPr sz="550" spc="65" dirty="0" smtClean="0">
                <a:solidFill>
                  <a:srgbClr val="231F20"/>
                </a:solidFill>
                <a:latin typeface="EHUSans-Light"/>
                <a:cs typeface="EHUSans-Light"/>
              </a:rPr>
              <a:t>Miramar </a:t>
            </a:r>
            <a:r>
              <a:rPr sz="550" spc="5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Jauregia</a:t>
            </a:r>
            <a:r>
              <a:rPr sz="550" spc="55" dirty="0" smtClean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sz="550" spc="50" dirty="0" smtClean="0">
                <a:solidFill>
                  <a:srgbClr val="231F20"/>
                </a:solidFill>
                <a:latin typeface="EHUSans-Light"/>
                <a:cs typeface="EHUSans-Light"/>
              </a:rPr>
              <a:t>- </a:t>
            </a:r>
            <a:r>
              <a:rPr sz="550" spc="60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Mirakontxa</a:t>
            </a:r>
            <a:r>
              <a:rPr sz="550" spc="60" dirty="0" smtClean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sz="550" spc="60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Pasealekua</a:t>
            </a:r>
            <a:r>
              <a:rPr sz="550" spc="60" dirty="0" smtClean="0">
                <a:solidFill>
                  <a:srgbClr val="231F20"/>
                </a:solidFill>
                <a:latin typeface="EHUSans-Light"/>
                <a:cs typeface="EHUSans-Light"/>
              </a:rPr>
              <a:t>, </a:t>
            </a:r>
            <a:r>
              <a:rPr sz="550" spc="70" dirty="0" smtClean="0">
                <a:solidFill>
                  <a:srgbClr val="231F20"/>
                </a:solidFill>
                <a:latin typeface="EHUSans-Light"/>
                <a:cs typeface="EHUSans-Light"/>
              </a:rPr>
              <a:t>48 </a:t>
            </a:r>
            <a:r>
              <a:rPr sz="550" spc="50" dirty="0" smtClean="0">
                <a:solidFill>
                  <a:srgbClr val="231F20"/>
                </a:solidFill>
                <a:latin typeface="EHUSans-Light"/>
                <a:cs typeface="EHUSans-Light"/>
              </a:rPr>
              <a:t>- </a:t>
            </a:r>
            <a:r>
              <a:rPr sz="550" spc="70" dirty="0" smtClean="0">
                <a:solidFill>
                  <a:srgbClr val="231F20"/>
                </a:solidFill>
                <a:latin typeface="EHUSans-Light"/>
                <a:cs typeface="EHUSans-Light"/>
              </a:rPr>
              <a:t>20007 </a:t>
            </a:r>
            <a:r>
              <a:rPr sz="550" spc="60" dirty="0" smtClean="0">
                <a:solidFill>
                  <a:srgbClr val="231F20"/>
                </a:solidFill>
                <a:latin typeface="EHUSans-Light"/>
                <a:cs typeface="EHUSans-Light"/>
              </a:rPr>
              <a:t>Donostia </a:t>
            </a:r>
            <a:r>
              <a:rPr sz="550" spc="45" dirty="0" smtClean="0">
                <a:solidFill>
                  <a:srgbClr val="231F20"/>
                </a:solidFill>
                <a:latin typeface="EHUSans-Light"/>
                <a:cs typeface="EHUSans-Light"/>
              </a:rPr>
              <a:t>/ </a:t>
            </a:r>
            <a:r>
              <a:rPr sz="550" spc="70" dirty="0" smtClean="0">
                <a:solidFill>
                  <a:srgbClr val="231F20"/>
                </a:solidFill>
                <a:latin typeface="EHUSans-Light"/>
                <a:cs typeface="EHUSans-Light"/>
              </a:rPr>
              <a:t>San </a:t>
            </a:r>
            <a:r>
              <a:rPr sz="550" spc="60" dirty="0" smtClean="0">
                <a:solidFill>
                  <a:srgbClr val="231F20"/>
                </a:solidFill>
                <a:latin typeface="EHUSans-Light"/>
                <a:cs typeface="EHUSans-Light"/>
              </a:rPr>
              <a:t>Sebastián  </a:t>
            </a:r>
            <a:r>
              <a:rPr sz="550" spc="40" dirty="0" smtClean="0">
                <a:solidFill>
                  <a:srgbClr val="231F20"/>
                </a:solidFill>
                <a:latin typeface="EHUSans-Light"/>
                <a:cs typeface="EHUSans-Light"/>
              </a:rPr>
              <a:t>T.: </a:t>
            </a:r>
            <a:r>
              <a:rPr sz="550" spc="70" dirty="0" smtClean="0">
                <a:solidFill>
                  <a:srgbClr val="231F20"/>
                </a:solidFill>
                <a:latin typeface="EHUSans-Light"/>
                <a:cs typeface="EHUSans-Light"/>
              </a:rPr>
              <a:t>943 219511  </a:t>
            </a:r>
            <a:r>
              <a:rPr sz="550" spc="50" dirty="0" smtClean="0">
                <a:solidFill>
                  <a:srgbClr val="231F20"/>
                </a:solidFill>
                <a:latin typeface="EHUSans-Light"/>
                <a:cs typeface="EHUSans-Light"/>
              </a:rPr>
              <a:t>-   </a:t>
            </a:r>
            <a:r>
              <a:rPr sz="550" spc="55" dirty="0" smtClean="0">
                <a:solidFill>
                  <a:srgbClr val="231F20"/>
                </a:solidFill>
                <a:latin typeface="EHUSans-Light"/>
                <a:cs typeface="EHUSans-Light"/>
                <a:hlinkClick r:id="rId4"/>
              </a:rPr>
              <a:t>info@uik.eus</a:t>
            </a:r>
            <a:r>
              <a:rPr sz="550" spc="55" dirty="0" smtClean="0">
                <a:solidFill>
                  <a:srgbClr val="231F20"/>
                </a:solidFill>
                <a:latin typeface="EHUSans-Light"/>
                <a:cs typeface="EHUSans-Light"/>
              </a:rPr>
              <a:t>  </a:t>
            </a:r>
            <a:r>
              <a:rPr sz="550" spc="50" dirty="0" smtClean="0">
                <a:solidFill>
                  <a:srgbClr val="231F20"/>
                </a:solidFill>
                <a:latin typeface="EHUSans-Light"/>
                <a:cs typeface="EHUSans-Light"/>
              </a:rPr>
              <a:t>- </a:t>
            </a:r>
            <a:r>
              <a:rPr sz="550" spc="150" dirty="0" smtClean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sz="550" b="1" spc="70" dirty="0" smtClean="0">
                <a:solidFill>
                  <a:srgbClr val="231F20"/>
                </a:solidFill>
                <a:latin typeface="EHUSans"/>
                <a:cs typeface="EHUSans"/>
                <a:hlinkClick r:id="rId5"/>
              </a:rPr>
              <a:t>www.uik.eus</a:t>
            </a:r>
            <a:endParaRPr sz="550" dirty="0">
              <a:latin typeface="EHUSans"/>
              <a:cs typeface="EHU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0035" y="5986780"/>
            <a:ext cx="951865" cy="15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-20" dirty="0">
                <a:solidFill>
                  <a:srgbClr val="231F20"/>
                </a:solidFill>
                <a:latin typeface="EHUSerif-Light"/>
                <a:cs typeface="EHUSerif-Light"/>
              </a:rPr>
              <a:t>Más</a:t>
            </a:r>
            <a:r>
              <a:rPr sz="950" spc="-80" dirty="0">
                <a:solidFill>
                  <a:srgbClr val="231F20"/>
                </a:solidFill>
                <a:latin typeface="EHUSerif-Light"/>
                <a:cs typeface="EHUSerif-Light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EHUSerif-Light"/>
                <a:cs typeface="EHUSerif-Light"/>
              </a:rPr>
              <a:t>información</a:t>
            </a:r>
            <a:endParaRPr sz="950" dirty="0">
              <a:latin typeface="EHUSerif-Light"/>
              <a:cs typeface="EHUSerif-Ligh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41300" y="591502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 descr="M:\Cursos 17\17 - Komunikazioa\PIEZAS UPV_EHU-parte1\03. IMPRESOS E INVITACIONES\06. Acreditación\logo sin fech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46700" y="352425"/>
            <a:ext cx="5226716" cy="1676400"/>
          </a:xfrm>
          <a:prstGeom prst="rect">
            <a:avLst/>
          </a:prstGeom>
          <a:noFill/>
        </p:spPr>
      </p:pic>
      <p:sp>
        <p:nvSpPr>
          <p:cNvPr id="42" name="object 7"/>
          <p:cNvSpPr txBox="1"/>
          <p:nvPr/>
        </p:nvSpPr>
        <p:spPr>
          <a:xfrm>
            <a:off x="940292" y="2047379"/>
            <a:ext cx="1811020" cy="255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lang="es-ES_tradnl" sz="800" b="1" dirty="0" smtClean="0">
                <a:solidFill>
                  <a:srgbClr val="5198B3"/>
                </a:solidFill>
                <a:latin typeface="EHUSans"/>
                <a:cs typeface="EHUSans"/>
              </a:rPr>
              <a:t>Irune </a:t>
            </a:r>
            <a:r>
              <a:rPr lang="es-ES_tradnl" sz="800" b="1" dirty="0" err="1" smtClean="0">
                <a:solidFill>
                  <a:srgbClr val="5198B3"/>
                </a:solidFill>
                <a:latin typeface="EHUSans"/>
                <a:cs typeface="EHUSans"/>
              </a:rPr>
              <a:t>Suberbiola</a:t>
            </a:r>
            <a:r>
              <a:rPr lang="es-ES_tradnl" sz="800" b="1" dirty="0" smtClean="0">
                <a:solidFill>
                  <a:srgbClr val="5198B3"/>
                </a:solidFill>
                <a:latin typeface="EHUSans"/>
                <a:cs typeface="EHUSans"/>
              </a:rPr>
              <a:t> </a:t>
            </a:r>
            <a:r>
              <a:rPr lang="es-ES_tradnl" sz="800" b="1" dirty="0" err="1" smtClean="0">
                <a:solidFill>
                  <a:srgbClr val="5198B3"/>
                </a:solidFill>
                <a:latin typeface="EHUSans"/>
                <a:cs typeface="EHUSans"/>
              </a:rPr>
              <a:t>Garbizu</a:t>
            </a:r>
            <a:endParaRPr lang="es-ES_tradnl" sz="800" b="1" dirty="0" smtClean="0">
              <a:solidFill>
                <a:srgbClr val="5198B3"/>
              </a:solidFill>
              <a:latin typeface="EHUSans"/>
              <a:cs typeface="EHUSans"/>
            </a:endParaRPr>
          </a:p>
          <a:p>
            <a:pPr marL="12700" marR="5080">
              <a:lnSpc>
                <a:spcPct val="104200"/>
              </a:lnSpc>
            </a:pPr>
            <a:r>
              <a:rPr lang="es-ES" sz="800" i="1" dirty="0" smtClean="0">
                <a:solidFill>
                  <a:srgbClr val="5198B3"/>
                </a:solidFill>
                <a:latin typeface="EHUSans"/>
                <a:cs typeface="EHUSans"/>
              </a:rPr>
              <a:t>UPV/EHU</a:t>
            </a:r>
            <a:endParaRPr lang="es-ES" sz="800" dirty="0">
              <a:solidFill>
                <a:srgbClr val="5198B3"/>
              </a:solidFill>
              <a:latin typeface="EHUSans"/>
              <a:cs typeface="EHUSans"/>
            </a:endParaRPr>
          </a:p>
        </p:txBody>
      </p:sp>
      <p:pic>
        <p:nvPicPr>
          <p:cNvPr id="34" name="33 Imagen"/>
          <p:cNvPicPr/>
          <p:nvPr/>
        </p:nvPicPr>
        <p:blipFill>
          <a:blip r:embed="rId7" cstate="print"/>
          <a:srcRect l="22399" t="43125" r="23633" b="40938"/>
          <a:stretch>
            <a:fillRect/>
          </a:stretch>
        </p:blipFill>
        <p:spPr bwMode="auto">
          <a:xfrm>
            <a:off x="2679700" y="6905625"/>
            <a:ext cx="2590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object 9"/>
          <p:cNvSpPr txBox="1"/>
          <p:nvPr/>
        </p:nvSpPr>
        <p:spPr>
          <a:xfrm>
            <a:off x="940292" y="1818779"/>
            <a:ext cx="121920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" sz="1100" b="1" spc="-10" dirty="0" smtClean="0">
                <a:solidFill>
                  <a:srgbClr val="231F20"/>
                </a:solidFill>
                <a:latin typeface="EHUSerif"/>
                <a:cs typeface="EHUSerif"/>
              </a:rPr>
              <a:t>Coordina</a:t>
            </a:r>
            <a:r>
              <a:rPr sz="1100" b="1" spc="-10" dirty="0" err="1" smtClean="0">
                <a:solidFill>
                  <a:srgbClr val="231F20"/>
                </a:solidFill>
                <a:latin typeface="EHUSerif"/>
                <a:cs typeface="EHUSerif"/>
              </a:rPr>
              <a:t>ción</a:t>
            </a:r>
            <a:endParaRPr sz="1100" dirty="0">
              <a:latin typeface="EHUSerif"/>
              <a:cs typeface="EHUSerif"/>
            </a:endParaRPr>
          </a:p>
        </p:txBody>
      </p:sp>
      <p:sp>
        <p:nvSpPr>
          <p:cNvPr id="36" name="object 10"/>
          <p:cNvSpPr/>
          <p:nvPr/>
        </p:nvSpPr>
        <p:spPr>
          <a:xfrm>
            <a:off x="940292" y="1742579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5023" y="0"/>
                </a:lnTo>
              </a:path>
            </a:pathLst>
          </a:custGeom>
          <a:ln w="32118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AutoShape 2" descr="https://static.wixstatic.com/media/cd1010_b74e79d18866405291e4b6ac89490f17.jpg/v1/fill/w_281,h_196,al_c,q_80,usm_0.66_1.00_0.01/cd1010_b74e79d18866405291e4b6ac89490f17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4" descr="https://static.wixstatic.com/media/cd1010_b74e79d18866405291e4b6ac89490f17.jpg/v1/fill/w_281,h_196,al_c,q_80,usm_0.66_1.00_0.01/cd1010_b74e79d18866405291e4b6ac89490f17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0" y="3781425"/>
            <a:ext cx="3327400" cy="1981200"/>
          </a:xfrm>
          <a:prstGeom prst="rect">
            <a:avLst/>
          </a:prstGeom>
        </p:spPr>
      </p:pic>
      <p:pic>
        <p:nvPicPr>
          <p:cNvPr id="32" name="3 Imagen" descr="03 LOGO urdina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41500" y="6981825"/>
            <a:ext cx="514350" cy="342900"/>
          </a:xfrm>
          <a:prstGeom prst="rect">
            <a:avLst/>
          </a:prstGeom>
        </p:spPr>
      </p:pic>
      <p:pic>
        <p:nvPicPr>
          <p:cNvPr id="33" name="2 Imagen" descr="gfa_urdina.pn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60500" y="6981825"/>
            <a:ext cx="419100" cy="342900"/>
          </a:xfrm>
          <a:prstGeom prst="rect">
            <a:avLst/>
          </a:prstGeom>
        </p:spPr>
      </p:pic>
      <p:pic>
        <p:nvPicPr>
          <p:cNvPr id="41" name="1 Imagen" descr="hezkuntza_centrada_color.jpg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03300" y="6981825"/>
            <a:ext cx="314325" cy="342900"/>
          </a:xfrm>
          <a:prstGeom prst="rect">
            <a:avLst/>
          </a:prstGeom>
        </p:spPr>
      </p:pic>
      <p:pic>
        <p:nvPicPr>
          <p:cNvPr id="43" name="0 Imagen" descr="AF Fundacion BBVA 287+2925+.JPG"/>
          <p:cNvPicPr/>
          <p:nvPr/>
        </p:nvPicPr>
        <p:blipFill>
          <a:blip r:embed="rId12" cstate="print"/>
          <a:srcRect l="15344" t="38155" r="15697" b="43391"/>
          <a:stretch>
            <a:fillRect/>
          </a:stretch>
        </p:blipFill>
        <p:spPr>
          <a:xfrm>
            <a:off x="241300" y="7058025"/>
            <a:ext cx="561975" cy="104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005" y="162013"/>
            <a:ext cx="2763520" cy="7188200"/>
          </a:xfrm>
          <a:custGeom>
            <a:avLst/>
            <a:gdLst/>
            <a:ahLst/>
            <a:cxnLst/>
            <a:rect l="l" t="t" r="r" b="b"/>
            <a:pathLst>
              <a:path w="2763520" h="7188200">
                <a:moveTo>
                  <a:pt x="0" y="7187996"/>
                </a:moveTo>
                <a:lnTo>
                  <a:pt x="2762999" y="7187996"/>
                </a:lnTo>
                <a:lnTo>
                  <a:pt x="2762999" y="0"/>
                </a:lnTo>
                <a:lnTo>
                  <a:pt x="0" y="0"/>
                </a:lnTo>
                <a:lnTo>
                  <a:pt x="0" y="7187996"/>
                </a:lnTo>
                <a:close/>
              </a:path>
            </a:pathLst>
          </a:custGeom>
          <a:solidFill>
            <a:srgbClr val="F3E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21000" y="59240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997" y="0"/>
                </a:lnTo>
              </a:path>
            </a:pathLst>
          </a:custGeom>
          <a:ln w="50800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08300" y="650111"/>
            <a:ext cx="33338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1800" b="1" spc="-45" dirty="0" err="1" smtClean="0">
                <a:solidFill>
                  <a:srgbClr val="231F20"/>
                </a:solidFill>
                <a:latin typeface="EHUSerif"/>
                <a:cs typeface="EHUSerif"/>
              </a:rPr>
              <a:t>Egitaraua</a:t>
            </a:r>
            <a:r>
              <a:rPr lang="es-ES_tradnl" sz="1800" b="1" spc="-45" dirty="0" smtClean="0">
                <a:solidFill>
                  <a:srgbClr val="231F20"/>
                </a:solidFill>
                <a:latin typeface="EHUSerif"/>
                <a:cs typeface="EHUSerif"/>
              </a:rPr>
              <a:t> </a:t>
            </a:r>
            <a:r>
              <a:rPr lang="es-ES_tradnl" b="1" spc="-45" dirty="0" smtClean="0">
                <a:solidFill>
                  <a:srgbClr val="231F20"/>
                </a:solidFill>
                <a:latin typeface="EHUSerif"/>
                <a:cs typeface="EHUSerif"/>
              </a:rPr>
              <a:t>/ </a:t>
            </a:r>
            <a:r>
              <a:rPr lang="es-ES" b="1" spc="-45" dirty="0" smtClean="0">
                <a:solidFill>
                  <a:srgbClr val="231F20"/>
                </a:solidFill>
                <a:latin typeface="EHUSerif"/>
                <a:cs typeface="EHUSerif"/>
              </a:rPr>
              <a:t>Programa </a:t>
            </a:r>
            <a:endParaRPr lang="es-ES_tradnl" b="1" spc="-45" dirty="0">
              <a:solidFill>
                <a:srgbClr val="231F20"/>
              </a:solidFill>
              <a:latin typeface="EHUSerif"/>
              <a:cs typeface="EHU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8300" y="1356086"/>
            <a:ext cx="2038400" cy="5170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15:00 – 15:30</a:t>
            </a:r>
            <a:endParaRPr sz="800" dirty="0">
              <a:latin typeface="EHUSans"/>
              <a:cs typeface="EHUSans"/>
            </a:endParaRPr>
          </a:p>
          <a:p>
            <a:pPr marL="12700" marR="21590">
              <a:lnSpc>
                <a:spcPct val="100000"/>
              </a:lnSpc>
            </a:pP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Akreditazioa eta dokumentu ematea. Ongi etorria eta aurkezpena. / Acreditación y entrega de documentación. 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Bienvenida y presentación.</a:t>
            </a:r>
          </a:p>
          <a:p>
            <a:pPr marL="12700" marR="21590">
              <a:lnSpc>
                <a:spcPct val="100000"/>
              </a:lnSpc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15:45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Inaugurazioa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Inauguración</a:t>
            </a:r>
          </a:p>
          <a:p>
            <a:pPr marL="85725" indent="-73025"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latin typeface="EHUSans-Light"/>
                <a:cs typeface="EHUSans-Light"/>
              </a:rPr>
              <a:t>Agustín Erkizia Olaizola. Vicerrector del Campus de Gipuzkoa de la UPV/EHU.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Jabier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Larrañaga Garmendia. Diputado de Hacienda y Finanzas de la Diputación Foral de Gipuzkoa.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Juan Miguel Bilbao </a:t>
            </a:r>
            <a:r>
              <a:rPr lang="es-ES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Garai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  </a:t>
            </a:r>
            <a:r>
              <a:rPr lang="es-ES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Viceconsejero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de Hacienda y Política Financiera. 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Jaime Domínguez 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Macaya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 Concejal Delegado de Hacienda y Finanzas y Secretario de la Junta de Gobierno Local del Ayuntamiento de Donostia/San Sebastián.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latin typeface="EHUSans-Light"/>
                <a:cs typeface="EHUSans-Light"/>
              </a:rPr>
              <a:t>Isaac Merino Jara. Director de la V RPDFT.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16:00 – 17:45</a:t>
            </a:r>
            <a:endParaRPr lang="es-ES" sz="800" dirty="0" smtClean="0">
              <a:latin typeface="EHUSans"/>
              <a:cs typeface="EHUSans"/>
            </a:endParaRPr>
          </a:p>
          <a:p>
            <a:pPr marL="12700" marR="21590">
              <a:lnSpc>
                <a:spcPct val="100000"/>
              </a:lnSpc>
            </a:pP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Egoitza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fiskalaren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egungo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arazoak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: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barne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ikuspuntua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Problemas actuales sobre la residencia fiscal: perspectiva interna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PONENTES:</a:t>
            </a:r>
            <a:endParaRPr lang="es-ES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Juan Martín </a:t>
            </a:r>
            <a:r>
              <a:rPr lang="es-ES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Queralt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 Universidad de Valencia.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José Manuel </a:t>
            </a:r>
            <a:r>
              <a:rPr lang="es-ES_tradnl" sz="800" spc="-5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Tejerizo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López. UNED.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Eugenio Simón Acosta. Universidad de Navarra.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Miguel Ángel Collado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Yurrita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 Universidad de Castilla – La Mancha.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COORDINADORA:</a:t>
            </a:r>
            <a:endParaRPr lang="es-ES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Ana Pita </a:t>
            </a:r>
            <a:r>
              <a:rPr lang="es-ES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Grandal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 Universidad de Vigo.</a:t>
            </a:r>
          </a:p>
          <a:p>
            <a:pPr marL="12700" marR="21590">
              <a:lnSpc>
                <a:spcPct val="100000"/>
              </a:lnSpc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17:45 – 18:15</a:t>
            </a:r>
            <a:endParaRPr lang="es-ES" sz="800" dirty="0" smtClean="0">
              <a:latin typeface="EHUSans"/>
              <a:cs typeface="EHUSans"/>
            </a:endParaRPr>
          </a:p>
          <a:p>
            <a:pPr marL="12700" marR="21590"/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Kafe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atsedenaldia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Pausa-café</a:t>
            </a:r>
          </a:p>
          <a:p>
            <a:pPr marL="12700" marR="21590">
              <a:lnSpc>
                <a:spcPct val="100000"/>
              </a:lnSpc>
            </a:pPr>
            <a:endParaRPr sz="800" spc="-5" dirty="0">
              <a:solidFill>
                <a:srgbClr val="231F20"/>
              </a:solidFill>
              <a:latin typeface="EHUSans-Light"/>
              <a:cs typeface="EHUSans-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51500" y="1114425"/>
            <a:ext cx="225298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18:15 – 20:00</a:t>
            </a:r>
            <a:endParaRPr sz="800" dirty="0">
              <a:solidFill>
                <a:srgbClr val="5198B3"/>
              </a:solidFill>
              <a:latin typeface="EHUSans"/>
              <a:cs typeface="EHUSans"/>
            </a:endParaRPr>
          </a:p>
          <a:p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“Bolonia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Planak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”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sortutako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graduetan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Finantza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eta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Tributu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Zuzenbideak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duen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egitura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La estructura de los contenidos del Derecho Financiero y Tributario en los grados surgidos del “Plan Bolonia”</a:t>
            </a:r>
          </a:p>
          <a:p>
            <a:pPr marL="12700">
              <a:lnSpc>
                <a:spcPct val="100000"/>
              </a:lnSpc>
            </a:pPr>
            <a:endParaRPr lang="es-ES" sz="800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PONENTES:</a:t>
            </a:r>
            <a:endParaRPr lang="es-ES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Gaspar de la Peña Velasco. Universidad Complutense.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Francisco Escribano López. Universidad de Sevilla.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Antonia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Agulló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Agüero. Universidad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Pompeu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Fabra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Joaquín Álvarez Martínez. Universidad de Zaragoza.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COORDINADORA:</a:t>
            </a:r>
            <a:endParaRPr lang="es-ES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Consuelo Arranz de Andrés. Universidad de Cantabria.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20:00</a:t>
            </a:r>
          </a:p>
          <a:p>
            <a:pPr marL="12700" marR="318135"/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Finantza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eta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Tributu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Zuzenbideko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Irakasle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Sarearen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asanblada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Asamblea de la Red de Profesores de Derecho Financiero y Tributario.</a:t>
            </a:r>
          </a:p>
          <a:p>
            <a:pPr marL="12700" marR="318135"/>
            <a:endParaRPr lang="es-ES_tradnl" sz="800" spc="-5" dirty="0" smtClean="0">
              <a:solidFill>
                <a:srgbClr val="231F20"/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22:00</a:t>
            </a:r>
            <a:endParaRPr lang="es-ES_tradnl" sz="800" dirty="0" smtClean="0">
              <a:latin typeface="EHUSans"/>
              <a:cs typeface="EHUSans"/>
            </a:endParaRPr>
          </a:p>
          <a:p>
            <a:pPr marL="12700" marR="318135"/>
            <a:r>
              <a:rPr lang="es-ES_tradnl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Afaria</a:t>
            </a:r>
            <a:r>
              <a:rPr lang="es-ES_tradnl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Cena.</a:t>
            </a:r>
          </a:p>
          <a:p>
            <a:pPr marL="12700" marR="318135"/>
            <a:endParaRPr lang="es-ES_tradnl" sz="800" spc="-5" dirty="0" smtClean="0">
              <a:solidFill>
                <a:srgbClr val="231F20"/>
              </a:solidFill>
              <a:latin typeface="EHUSans"/>
              <a:cs typeface="EHU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857300" y="155899"/>
            <a:ext cx="655320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009DB9"/>
                </a:solidFill>
                <a:latin typeface="EHUSans"/>
                <a:cs typeface="EHUSans"/>
              </a:rPr>
              <a:t>UPV /</a:t>
            </a:r>
            <a:r>
              <a:rPr sz="1000" spc="-100" dirty="0">
                <a:solidFill>
                  <a:srgbClr val="009DB9"/>
                </a:solidFill>
                <a:latin typeface="EHUSans"/>
                <a:cs typeface="EHUSans"/>
              </a:rPr>
              <a:t> </a:t>
            </a:r>
            <a:r>
              <a:rPr sz="1000" dirty="0">
                <a:solidFill>
                  <a:srgbClr val="009DB9"/>
                </a:solidFill>
                <a:latin typeface="EHUSans"/>
                <a:cs typeface="EHUSans"/>
              </a:rPr>
              <a:t>EHU</a:t>
            </a:r>
            <a:endParaRPr sz="1000">
              <a:latin typeface="EHUSans"/>
              <a:cs typeface="EHU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100" y="123826"/>
            <a:ext cx="2819400" cy="72992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</a:pPr>
            <a:r>
              <a:rPr lang="es-ES_tradnl" sz="1800" b="1" spc="-40" dirty="0" err="1" smtClean="0">
                <a:solidFill>
                  <a:srgbClr val="231F20"/>
                </a:solidFill>
                <a:latin typeface="EHUSerif"/>
                <a:cs typeface="EHUSerif"/>
              </a:rPr>
              <a:t>Laburpena</a:t>
            </a:r>
            <a:r>
              <a:rPr lang="es-ES_tradnl" sz="1800" b="1" spc="-40" dirty="0" smtClean="0">
                <a:solidFill>
                  <a:srgbClr val="231F20"/>
                </a:solidFill>
                <a:latin typeface="EHUSerif"/>
                <a:cs typeface="EHUSerif"/>
              </a:rPr>
              <a:t> </a:t>
            </a:r>
            <a:r>
              <a:rPr sz="1800" b="1" spc="-40" dirty="0" err="1" smtClean="0">
                <a:solidFill>
                  <a:srgbClr val="231F20"/>
                </a:solidFill>
                <a:latin typeface="EHUSerif"/>
                <a:cs typeface="EHUSerif"/>
              </a:rPr>
              <a:t>Descripción</a:t>
            </a:r>
            <a:endParaRPr sz="1800" dirty="0">
              <a:latin typeface="EHUSerif"/>
              <a:cs typeface="EHUSerif"/>
            </a:endParaRPr>
          </a:p>
          <a:p>
            <a:pPr marL="266700" defTabSz="944563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 defTabSz="944563"/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 algn="just" defTabSz="944563">
              <a:lnSpc>
                <a:spcPts val="12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La Red de Profesores de Derecho Financiero y Tributario (RPDFT) es una institución sin ánimo de lucro, de carácter científico y académico, cuyos fines</a:t>
            </a:r>
            <a:r>
              <a:rPr lang="es-ES" sz="800" spc="-5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entre otros son: facilitar la comunicación y el intercambio de conocimientos y proyectos en el ámbito de la docencia e investigación del Derecho Financiero y Tributario y el fomento de su  estudio,  enseñanza </a:t>
            </a:r>
            <a:r>
              <a:rPr lang="es-ES" sz="800" spc="-5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 investigación, la cooperación con otras organizaciones similares y facilitar la cooperación y el progreso de sus miembros, promoviendo la defensa </a:t>
            </a:r>
            <a:r>
              <a:rPr lang="es-ES" sz="800" spc="-5" dirty="0" smtClean="0">
                <a:solidFill>
                  <a:srgbClr val="000000"/>
                </a:solidFill>
                <a:latin typeface="EHUSans-Light"/>
                <a:cs typeface="EHUSans-Light"/>
              </a:rPr>
              <a:t>de sus intereses 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colectivos y académicos.</a:t>
            </a:r>
          </a:p>
          <a:p>
            <a:pPr marL="266700" defTabSz="862013">
              <a:lnSpc>
                <a:spcPts val="1200"/>
              </a:lnSpc>
            </a:pPr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 algn="just">
              <a:lnSpc>
                <a:spcPts val="12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La V Reunión de Profesores de Derecho Financiero y Tributario, desarrollada en el marco de los Cursos de </a:t>
            </a:r>
            <a:r>
              <a:rPr lang="es-ES" sz="800" spc="-5" dirty="0" smtClean="0">
                <a:latin typeface="EHUSans-Light"/>
                <a:cs typeface="EHUSans-Light"/>
              </a:rPr>
              <a:t>Verano de la Universidad del País Vasco, pone punto y seguido a las Reuniones anteriores organizadas por :</a:t>
            </a:r>
          </a:p>
          <a:p>
            <a:pPr marL="361950" lvl="1">
              <a:lnSpc>
                <a:spcPts val="1200"/>
              </a:lnSpc>
            </a:pPr>
            <a:r>
              <a:rPr lang="es-ES" sz="800" spc="-5" dirty="0" smtClean="0">
                <a:latin typeface="EHUSans-Light"/>
                <a:cs typeface="EHUSans-Light"/>
              </a:rPr>
              <a:t>(I) las Universidades Complutense, Autónoma y  </a:t>
            </a:r>
            <a:r>
              <a:rPr lang="es-ES" sz="800" spc="-5" dirty="0">
                <a:latin typeface="EHUSans-Light"/>
                <a:cs typeface="EHUSans-Light"/>
              </a:rPr>
              <a:t>Carlos </a:t>
            </a:r>
            <a:r>
              <a:rPr lang="es-ES" sz="800" spc="-5" dirty="0" smtClean="0">
                <a:latin typeface="EHUSans-Light"/>
                <a:cs typeface="EHUSans-Light"/>
              </a:rPr>
              <a:t>III de Madrid, </a:t>
            </a:r>
          </a:p>
          <a:p>
            <a:pPr marL="361950" lvl="1">
              <a:lnSpc>
                <a:spcPts val="12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(II) la Universidad de Oviedo, </a:t>
            </a:r>
          </a:p>
          <a:p>
            <a:pPr marL="361950" lvl="1">
              <a:lnSpc>
                <a:spcPts val="12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(III) la Universidad </a:t>
            </a:r>
            <a:r>
              <a:rPr lang="es-ES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Pompeu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 </a:t>
            </a:r>
            <a:r>
              <a:rPr lang="es-ES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Fabra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y </a:t>
            </a:r>
          </a:p>
          <a:p>
            <a:pPr marL="361950" lvl="1">
              <a:lnSpc>
                <a:spcPts val="12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(IV) la  Universidad de Granada</a:t>
            </a:r>
            <a:r>
              <a:rPr lang="es-ES" sz="800" spc="-5" dirty="0">
                <a:solidFill>
                  <a:srgbClr val="231F20"/>
                </a:solidFill>
                <a:latin typeface="EHUSans-Light"/>
                <a:cs typeface="EHUSans-Light"/>
              </a:rPr>
              <a:t>.</a:t>
            </a:r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>
              <a:lnSpc>
                <a:spcPts val="1200"/>
              </a:lnSpc>
            </a:pPr>
            <a:endParaRPr lang="es-ES" sz="800" spc="-5" dirty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 algn="just">
              <a:lnSpc>
                <a:spcPts val="1200"/>
              </a:lnSpc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En el transcurso de la Reunión que tendrá lugar los días 7 y 8 de septiembre de 2017 se impartirán conferencias, se realizarán debates y se presentarán comunicaciones</a:t>
            </a:r>
            <a:r>
              <a:rPr lang="es-ES" sz="800" spc="-5" dirty="0" smtClean="0">
                <a:solidFill>
                  <a:srgbClr val="FF0000"/>
                </a:solidFill>
                <a:latin typeface="EHUSans-Light"/>
                <a:cs typeface="EHUSans-Light"/>
              </a:rPr>
              <a:t> 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sobre aspectos conflictivos de la residencia fiscal (tanto desde la perspectiva interna como desde la internacional y comunitaria), por un lado, y sobre la reforma de los planes de estudio, los retos del po</a:t>
            </a:r>
            <a:r>
              <a:rPr lang="es-ES" sz="800" spc="-5" dirty="0" smtClean="0">
                <a:latin typeface="EHUSans-Light"/>
                <a:cs typeface="EHUSans-Light"/>
              </a:rPr>
              <a:t>st</a:t>
            </a: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grado y como afecta todo ello al Derecho Financiero y Tributario, por otro. </a:t>
            </a: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66700"/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251460" marR="325120">
              <a:lnSpc>
                <a:spcPct val="104200"/>
              </a:lnSpc>
            </a:pPr>
            <a:endParaRPr sz="800" dirty="0" smtClean="0">
              <a:latin typeface="EHUSans-Light"/>
              <a:cs typeface="EHUSans-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 dirty="0" smtClean="0">
              <a:latin typeface="Times New Roman"/>
              <a:cs typeface="Times New Roman"/>
            </a:endParaRPr>
          </a:p>
          <a:p>
            <a:pPr marL="251460">
              <a:lnSpc>
                <a:spcPct val="100000"/>
              </a:lnSpc>
            </a:pPr>
            <a:endParaRPr sz="800" dirty="0">
              <a:latin typeface="EHUSans-Light"/>
              <a:cs typeface="EHUSans-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55400" y="155899"/>
            <a:ext cx="49345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009DB9"/>
                </a:solidFill>
                <a:latin typeface="EHUSerif"/>
                <a:cs typeface="EHUSerif"/>
              </a:rPr>
              <a:t>UDA </a:t>
            </a:r>
            <a:r>
              <a:rPr sz="1000" b="1" spc="30" dirty="0">
                <a:solidFill>
                  <a:srgbClr val="009DB9"/>
                </a:solidFill>
                <a:latin typeface="EHUSerif"/>
                <a:cs typeface="EHUSerif"/>
              </a:rPr>
              <a:t>IKASTAROAK  </a:t>
            </a:r>
            <a:r>
              <a:rPr sz="1000" dirty="0">
                <a:solidFill>
                  <a:srgbClr val="009DB9"/>
                </a:solidFill>
                <a:latin typeface="EHUSans-Light"/>
                <a:cs typeface="EHUSans-Light"/>
              </a:rPr>
              <a:t>/   </a:t>
            </a:r>
            <a:r>
              <a:rPr sz="1000" spc="40" dirty="0">
                <a:solidFill>
                  <a:srgbClr val="009DB9"/>
                </a:solidFill>
                <a:latin typeface="EHUSans"/>
                <a:cs typeface="EHUSans"/>
              </a:rPr>
              <a:t>CURSOS </a:t>
            </a:r>
            <a:r>
              <a:rPr sz="1000" spc="25" dirty="0">
                <a:solidFill>
                  <a:srgbClr val="009DB9"/>
                </a:solidFill>
                <a:latin typeface="EHUSans"/>
                <a:cs typeface="EHUSans"/>
              </a:rPr>
              <a:t>DE </a:t>
            </a:r>
            <a:r>
              <a:rPr sz="1000" spc="40" dirty="0">
                <a:solidFill>
                  <a:srgbClr val="5198B3"/>
                </a:solidFill>
                <a:latin typeface="EHUSans"/>
                <a:cs typeface="EHUSans"/>
              </a:rPr>
              <a:t>VERANO</a:t>
            </a:r>
            <a:r>
              <a:rPr sz="1000" spc="40" dirty="0">
                <a:solidFill>
                  <a:srgbClr val="009DB9"/>
                </a:solidFill>
                <a:latin typeface="EHUSans"/>
                <a:cs typeface="EHUSans"/>
              </a:rPr>
              <a:t>  </a:t>
            </a:r>
            <a:r>
              <a:rPr sz="1000" dirty="0">
                <a:solidFill>
                  <a:srgbClr val="5198B3"/>
                </a:solidFill>
                <a:latin typeface="EHUSans-Light"/>
                <a:cs typeface="EHUSans-Light"/>
              </a:rPr>
              <a:t>/   </a:t>
            </a:r>
            <a:r>
              <a:rPr sz="1000" spc="40" dirty="0">
                <a:solidFill>
                  <a:srgbClr val="5198B3"/>
                </a:solidFill>
                <a:latin typeface="EHUSerif"/>
                <a:cs typeface="EHUSerif"/>
              </a:rPr>
              <a:t>SUMMER </a:t>
            </a:r>
            <a:r>
              <a:rPr sz="1000" spc="95" dirty="0">
                <a:solidFill>
                  <a:srgbClr val="5198B3"/>
                </a:solidFill>
                <a:latin typeface="EHUSerif"/>
                <a:cs typeface="EHUSerif"/>
              </a:rPr>
              <a:t> </a:t>
            </a:r>
            <a:r>
              <a:rPr sz="1000" spc="50" dirty="0">
                <a:solidFill>
                  <a:srgbClr val="5198B3"/>
                </a:solidFill>
                <a:latin typeface="EHUSerif"/>
                <a:cs typeface="EHUSerif"/>
              </a:rPr>
              <a:t>COURSES</a:t>
            </a:r>
            <a:endParaRPr sz="1000" dirty="0">
              <a:solidFill>
                <a:srgbClr val="5198B3"/>
              </a:solidFill>
              <a:latin typeface="EHUSerif"/>
              <a:cs typeface="EHU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3700" y="592405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4">
                <a:moveTo>
                  <a:pt x="0" y="0"/>
                </a:moveTo>
                <a:lnTo>
                  <a:pt x="260997" y="0"/>
                </a:lnTo>
              </a:path>
            </a:pathLst>
          </a:custGeom>
          <a:ln w="50800">
            <a:solidFill>
              <a:srgbClr val="EB74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3289300" y="1114425"/>
            <a:ext cx="1724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1000" b="1" dirty="0" err="1" smtClean="0">
                <a:solidFill>
                  <a:srgbClr val="5198B3"/>
                </a:solidFill>
                <a:latin typeface="EHUSans-Light"/>
                <a:cs typeface="EHUSans-Light"/>
              </a:rPr>
              <a:t>Irailak</a:t>
            </a:r>
            <a:r>
              <a:rPr lang="es-ES_tradnl" sz="1000" b="1" dirty="0" smtClean="0">
                <a:solidFill>
                  <a:srgbClr val="5198B3"/>
                </a:solidFill>
                <a:latin typeface="EHUSans-Light"/>
                <a:cs typeface="EHUSans-Light"/>
              </a:rPr>
              <a:t> 7</a:t>
            </a:r>
            <a:r>
              <a:rPr sz="1000" b="1" dirty="0" smtClean="0">
                <a:solidFill>
                  <a:srgbClr val="5198B3"/>
                </a:solidFill>
                <a:latin typeface="EHUSans"/>
                <a:cs typeface="EHUSans"/>
              </a:rPr>
              <a:t> de</a:t>
            </a:r>
            <a:r>
              <a:rPr lang="es-ES_tradnl" sz="1000" b="1" dirty="0" smtClean="0">
                <a:solidFill>
                  <a:srgbClr val="5198B3"/>
                </a:solidFill>
                <a:latin typeface="EHUSans"/>
                <a:cs typeface="EHUSans"/>
              </a:rPr>
              <a:t> septiembre</a:t>
            </a:r>
            <a:endParaRPr sz="1000" dirty="0">
              <a:latin typeface="EHUSans"/>
              <a:cs typeface="EHUSans"/>
            </a:endParaRPr>
          </a:p>
        </p:txBody>
      </p:sp>
      <p:sp>
        <p:nvSpPr>
          <p:cNvPr id="30" name="object 12"/>
          <p:cNvSpPr txBox="1"/>
          <p:nvPr/>
        </p:nvSpPr>
        <p:spPr>
          <a:xfrm>
            <a:off x="8166100" y="1279886"/>
            <a:ext cx="2362200" cy="6278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9:15 – 11:00</a:t>
            </a:r>
            <a:endParaRPr sz="800" dirty="0">
              <a:latin typeface="EHUSans"/>
              <a:cs typeface="EHUSans"/>
            </a:endParaRPr>
          </a:p>
          <a:p>
            <a:pPr marL="12700" marR="21590">
              <a:lnSpc>
                <a:spcPct val="100000"/>
              </a:lnSpc>
            </a:pP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Egoitza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fiskalaren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egungo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arazoak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: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ikuspuntu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komunitarioa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eta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nazioartekoa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Problemas actuales sobre la residencia fiscal: perspectivas comunitaria e internacional.</a:t>
            </a:r>
          </a:p>
          <a:p>
            <a:pPr marL="12700" marR="21590">
              <a:lnSpc>
                <a:spcPct val="100000"/>
              </a:lnSpc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PONENTES: </a:t>
            </a:r>
            <a:endParaRPr lang="es-ES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María Teresa Soler 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Roch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 Universidad de Alicante.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Ernesto 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Eseverri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 Martínez. Universidad de Granada.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Juan </a:t>
            </a:r>
            <a:r>
              <a:rPr lang="es-ES_tradnl" sz="800" spc="-5" dirty="0">
                <a:solidFill>
                  <a:srgbClr val="231F20"/>
                </a:solidFill>
                <a:latin typeface="EHUSans-Light"/>
                <a:cs typeface="EHUSans-Light"/>
              </a:rPr>
              <a:t>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Zornoza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Pérez. Universidad Carlos III.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Miguel Ángel Caamaño  Anido. Universidad de La Coruña.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COORDINADORA:</a:t>
            </a:r>
            <a:endParaRPr lang="es-ES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Marta Villar Ezcurra. Universidad San Pablo – CEU.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" sz="800" dirty="0" smtClean="0">
                <a:solidFill>
                  <a:srgbClr val="5198B3"/>
                </a:solidFill>
                <a:latin typeface="EHUSans"/>
                <a:cs typeface="EHUSans"/>
              </a:rPr>
              <a:t>11:00 – 11:30</a:t>
            </a:r>
            <a:endParaRPr lang="es-ES" sz="800" dirty="0" smtClean="0">
              <a:latin typeface="EHUSans"/>
              <a:cs typeface="EHUSans"/>
            </a:endParaRPr>
          </a:p>
          <a:p>
            <a:pPr marL="12700" marR="21590"/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Kafe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atsedenaldia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Pausa-café</a:t>
            </a:r>
          </a:p>
          <a:p>
            <a:pPr marL="12700" marR="21590">
              <a:lnSpc>
                <a:spcPct val="100000"/>
              </a:lnSpc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11:30 – 13:15</a:t>
            </a:r>
            <a:endParaRPr lang="es-ES_tradnl" sz="800" dirty="0" smtClean="0">
              <a:latin typeface="EHUSans"/>
              <a:cs typeface="EHUSans"/>
            </a:endParaRPr>
          </a:p>
          <a:p>
            <a:pPr marL="12700" marR="21590">
              <a:lnSpc>
                <a:spcPct val="100000"/>
              </a:lnSpc>
            </a:pP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Ikasketa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planen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erreforma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,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graduondokoa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, eta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Finantza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eta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Tributu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Zuzenbidea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 Reforma de los planes de estudio, postgrado y Derecho Financiero y Tributario</a:t>
            </a:r>
            <a:endParaRPr lang="es-ES_tradnl" sz="800" spc="-5" dirty="0" smtClean="0">
              <a:solidFill>
                <a:srgbClr val="231F20"/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endParaRPr lang="es-ES_tradnl" sz="800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PONENTES:</a:t>
            </a:r>
            <a:endParaRPr lang="es-ES_tradnl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Segundo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Píriz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Durán. CRUE.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Salvador Ramírez Gómez. Universidad de Huelva.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Lourdes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Maiztegui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González. ICAGUI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Elisabeth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Errasti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Ibarrondo.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Cuatrecasas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231F20"/>
                </a:solidFill>
                <a:latin typeface="EHUSans-Light"/>
                <a:cs typeface="EHUSans-Light"/>
              </a:rPr>
              <a:t>COORDINADORA:</a:t>
            </a:r>
            <a:endParaRPr lang="es-ES_tradnl" sz="800" dirty="0" smtClean="0"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Eva Cordero González. Universidad de Oviedo.</a:t>
            </a:r>
          </a:p>
          <a:p>
            <a:pPr marL="12700" marR="21590">
              <a:lnSpc>
                <a:spcPct val="100000"/>
              </a:lnSpc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13:30</a:t>
            </a:r>
            <a:endParaRPr lang="es-ES_tradnl" sz="800" dirty="0" smtClean="0">
              <a:latin typeface="EHUSans"/>
              <a:cs typeface="EHUSans"/>
            </a:endParaRPr>
          </a:p>
          <a:p>
            <a:pPr marL="12700" marR="21590">
              <a:lnSpc>
                <a:spcPct val="100000"/>
              </a:lnSpc>
            </a:pP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Itxiera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</a:t>
            </a:r>
            <a:r>
              <a:rPr lang="es-ES" sz="800" spc="-5" dirty="0" err="1" smtClean="0">
                <a:solidFill>
                  <a:srgbClr val="231F20"/>
                </a:solidFill>
                <a:latin typeface="EHUSans"/>
                <a:cs typeface="EHUSans"/>
              </a:rPr>
              <a:t>ekitaldia</a:t>
            </a:r>
            <a:r>
              <a:rPr lang="es-ES" sz="800" spc="-5" dirty="0" smtClean="0">
                <a:solidFill>
                  <a:srgbClr val="231F20"/>
                </a:solidFill>
                <a:latin typeface="EHUSans"/>
                <a:cs typeface="EHUSans"/>
              </a:rPr>
              <a:t> /Clausura</a:t>
            </a:r>
            <a:endParaRPr lang="es-ES_tradnl" sz="800" spc="-5" dirty="0" smtClean="0">
              <a:solidFill>
                <a:srgbClr val="231F20"/>
              </a:solidFill>
              <a:latin typeface="EHUSans"/>
              <a:cs typeface="EHUSans"/>
            </a:endParaRPr>
          </a:p>
          <a:p>
            <a:pPr marL="12700">
              <a:lnSpc>
                <a:spcPct val="100000"/>
              </a:lnSpc>
            </a:pPr>
            <a:endParaRPr lang="es-ES_tradnl" sz="800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latin typeface="EHUSans-Light"/>
                <a:cs typeface="EHUSans-Light"/>
              </a:rPr>
              <a:t>Nekane </a:t>
            </a:r>
            <a:r>
              <a:rPr lang="es-ES_tradnl" sz="800" spc="-5" dirty="0" err="1" smtClean="0">
                <a:latin typeface="EHUSans-Light"/>
                <a:cs typeface="EHUSans-Light"/>
              </a:rPr>
              <a:t>Balluerka</a:t>
            </a:r>
            <a:r>
              <a:rPr lang="es-ES_tradnl" sz="800" spc="-5" dirty="0" smtClean="0">
                <a:latin typeface="EHUSans-Light"/>
                <a:cs typeface="EHUSans-Light"/>
              </a:rPr>
              <a:t> Lasa. Rectora UPV/EHU</a:t>
            </a:r>
            <a:r>
              <a:rPr lang="es-ES_tradnl" sz="800" spc="-5" dirty="0" smtClean="0">
                <a:latin typeface="EHUSans-Light"/>
                <a:cs typeface="EHUSans-Light"/>
              </a:rPr>
              <a:t>.</a:t>
            </a:r>
          </a:p>
          <a:p>
            <a:pPr marL="85725" indent="-73025"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Segundo </a:t>
            </a:r>
            <a:r>
              <a:rPr lang="es-ES_tradnl" sz="800" spc="-5" dirty="0" err="1" smtClean="0">
                <a:solidFill>
                  <a:srgbClr val="231F20"/>
                </a:solidFill>
                <a:latin typeface="EHUSans-Light"/>
                <a:cs typeface="EHUSans-Light"/>
              </a:rPr>
              <a:t>Píriz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 Durán. CRUE.</a:t>
            </a:r>
            <a:endParaRPr lang="es-ES_tradnl" sz="800" spc="-5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latin typeface="EHUSans-Light"/>
                <a:cs typeface="EHUSans-Light"/>
              </a:rPr>
              <a:t>Pilar </a:t>
            </a:r>
            <a:r>
              <a:rPr lang="es-ES_tradnl" sz="800" spc="-5" dirty="0" smtClean="0">
                <a:latin typeface="EHUSans-Light"/>
                <a:cs typeface="EHUSans-Light"/>
              </a:rPr>
              <a:t>Arana Pérez. Concejal Delegada de Movilidad y Transporte </a:t>
            </a: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del Ayuntamiento de Donostia-San Sebastián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_tradnl" sz="800" spc="-5" dirty="0" smtClean="0">
                <a:solidFill>
                  <a:srgbClr val="231F20"/>
                </a:solidFill>
                <a:latin typeface="EHUSans-Light"/>
                <a:cs typeface="EHUSans-Light"/>
              </a:rPr>
              <a:t>Isaac Merino Jara. Director de la V RPDFT.</a:t>
            </a:r>
          </a:p>
          <a:p>
            <a:pPr marL="12700">
              <a:lnSpc>
                <a:spcPct val="100000"/>
              </a:lnSpc>
              <a:tabLst>
                <a:tab pos="85725" algn="l"/>
              </a:tabLst>
            </a:pPr>
            <a:endParaRPr lang="es-ES_tradnl" sz="800" spc="-5" dirty="0" smtClean="0">
              <a:solidFill>
                <a:srgbClr val="231F20"/>
              </a:solidFill>
              <a:latin typeface="EHUSans-Light"/>
              <a:cs typeface="EHUSans-Light"/>
            </a:endParaRPr>
          </a:p>
          <a:p>
            <a:pPr marL="12700">
              <a:lnSpc>
                <a:spcPct val="100000"/>
              </a:lnSpc>
            </a:pPr>
            <a:r>
              <a:rPr lang="es-ES_tradnl" sz="800" dirty="0" smtClean="0">
                <a:solidFill>
                  <a:srgbClr val="5198B3"/>
                </a:solidFill>
                <a:latin typeface="EHUSans"/>
                <a:cs typeface="EHUSans"/>
              </a:rPr>
              <a:t>14:15</a:t>
            </a:r>
            <a:endParaRPr lang="es-ES_tradnl" sz="800" dirty="0" smtClean="0">
              <a:latin typeface="EHUSans"/>
              <a:cs typeface="EHUSans"/>
            </a:endParaRPr>
          </a:p>
          <a:p>
            <a:pPr marL="12700" marR="21590">
              <a:lnSpc>
                <a:spcPct val="100000"/>
              </a:lnSpc>
            </a:pPr>
            <a:r>
              <a:rPr lang="es-ES" sz="800" spc="-5" dirty="0" err="1" smtClean="0">
                <a:latin typeface="EHUSans"/>
                <a:cs typeface="EHUSans"/>
              </a:rPr>
              <a:t>Koktela</a:t>
            </a:r>
            <a:r>
              <a:rPr lang="es-ES" sz="800" spc="-5" dirty="0" smtClean="0">
                <a:latin typeface="EHUSans"/>
                <a:cs typeface="EHUSans"/>
              </a:rPr>
              <a:t> Donostiako </a:t>
            </a:r>
            <a:r>
              <a:rPr lang="es-ES" sz="800" spc="-5" dirty="0" err="1" smtClean="0">
                <a:latin typeface="EHUSans"/>
                <a:cs typeface="EHUSans"/>
              </a:rPr>
              <a:t>Udaletxean</a:t>
            </a:r>
            <a:r>
              <a:rPr lang="es-ES" sz="800" spc="-5" dirty="0" smtClean="0">
                <a:latin typeface="EHUSans"/>
                <a:cs typeface="EHUSans"/>
              </a:rPr>
              <a:t> / </a:t>
            </a:r>
            <a:r>
              <a:rPr lang="es-ES" sz="800" spc="-5" dirty="0" err="1" smtClean="0">
                <a:latin typeface="EHUSans"/>
                <a:cs typeface="EHUSans"/>
              </a:rPr>
              <a:t>Cocktail</a:t>
            </a:r>
            <a:r>
              <a:rPr lang="es-ES" sz="800" spc="-5" dirty="0" smtClean="0">
                <a:latin typeface="EHUSans"/>
                <a:cs typeface="EHUSans"/>
              </a:rPr>
              <a:t> en el Ayuntamiento de San Sebastián.</a:t>
            </a:r>
          </a:p>
          <a:p>
            <a:pPr marL="85725" indent="-73025">
              <a:lnSpc>
                <a:spcPct val="100000"/>
              </a:lnSpc>
              <a:buFontTx/>
              <a:buChar char="-"/>
              <a:tabLst>
                <a:tab pos="85725" algn="l"/>
              </a:tabLst>
            </a:pPr>
            <a:r>
              <a:rPr lang="es-ES" sz="800" spc="-5" dirty="0" smtClean="0">
                <a:latin typeface="EHUSans-Light"/>
                <a:cs typeface="EHUSans-Light"/>
              </a:rPr>
              <a:t>Recepción por parte del Alcalde  de Donostia-San Sebastián. Eneko Goia Laso.</a:t>
            </a:r>
            <a:endParaRPr lang="es-ES_tradnl" sz="800" spc="-5" dirty="0">
              <a:latin typeface="EHUSans-Light"/>
              <a:cs typeface="EHUSans-Light"/>
            </a:endParaRPr>
          </a:p>
        </p:txBody>
      </p:sp>
      <p:sp>
        <p:nvSpPr>
          <p:cNvPr id="31" name="object 17"/>
          <p:cNvSpPr txBox="1"/>
          <p:nvPr/>
        </p:nvSpPr>
        <p:spPr>
          <a:xfrm>
            <a:off x="8147100" y="1038225"/>
            <a:ext cx="1724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ES_tradnl" sz="1000" b="1" dirty="0" err="1" smtClean="0">
                <a:solidFill>
                  <a:srgbClr val="5198B3"/>
                </a:solidFill>
                <a:latin typeface="EHUSans-Light"/>
                <a:cs typeface="EHUSans-Light"/>
              </a:rPr>
              <a:t>Irailak</a:t>
            </a:r>
            <a:r>
              <a:rPr lang="es-ES_tradnl" sz="1000" b="1" dirty="0" smtClean="0">
                <a:solidFill>
                  <a:srgbClr val="5198B3"/>
                </a:solidFill>
                <a:latin typeface="EHUSans-Light"/>
                <a:cs typeface="EHUSans-Light"/>
              </a:rPr>
              <a:t> 8</a:t>
            </a:r>
            <a:r>
              <a:rPr sz="1000" b="1" dirty="0" smtClean="0">
                <a:solidFill>
                  <a:srgbClr val="5198B3"/>
                </a:solidFill>
                <a:latin typeface="EHUSans"/>
                <a:cs typeface="EHUSans"/>
              </a:rPr>
              <a:t> de</a:t>
            </a:r>
            <a:r>
              <a:rPr lang="es-ES_tradnl" sz="1000" b="1" dirty="0" smtClean="0">
                <a:solidFill>
                  <a:srgbClr val="5198B3"/>
                </a:solidFill>
                <a:latin typeface="EHUSans"/>
                <a:cs typeface="EHUSans"/>
              </a:rPr>
              <a:t> septiembre</a:t>
            </a:r>
            <a:endParaRPr sz="1000" dirty="0">
              <a:latin typeface="EHUSans"/>
              <a:cs typeface="EHU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1012</Words>
  <Application>Microsoft Office PowerPoint</Application>
  <PresentationFormat>Personalizado</PresentationFormat>
  <Paragraphs>157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Aintzane</dc:creator>
  <cp:lastModifiedBy>ITCVSS</cp:lastModifiedBy>
  <cp:revision>58</cp:revision>
  <dcterms:created xsi:type="dcterms:W3CDTF">2016-05-05T10:44:44Z</dcterms:created>
  <dcterms:modified xsi:type="dcterms:W3CDTF">2017-08-30T11:57:44Z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2016-05-05T00:00:00Z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2016-05-05T00:00:00Z</vt:filetime>
  </property>
</Properties>
</file>