
<file path=[Content_Types].xml><?xml version="1.0" encoding="utf-8"?>
<Types xmlns="http://schemas.openxmlformats.org/package/2006/content-types"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0693400" cy="7562850"/>
  <p:notesSz cx="10693400" cy="7562850"/>
  <p:defaultTextStyle>
    <a:defPPr>
      <a:defRPr lang="es-ES_trad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5"/>
    <p:restoredTop sz="94634"/>
  </p:normalViewPr>
  <p:slideViewPr>
    <p:cSldViewPr>
      <p:cViewPr>
        <p:scale>
          <a:sx n="120" d="100"/>
          <a:sy n="120" d="100"/>
        </p:scale>
        <p:origin x="-768" y="16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005" y="2344483"/>
            <a:ext cx="9089390" cy="15881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4235196"/>
            <a:ext cx="7485380" cy="18907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4/27/2017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4/27/2017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34670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507101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4/27/2017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4/27/2017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4/27/2017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34670" y="302514"/>
            <a:ext cx="9624060" cy="121005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4670" y="1739455"/>
            <a:ext cx="9624060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635756" y="7033450"/>
            <a:ext cx="3421888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34670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4/27/2017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699248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‹Nº›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info@uik.eus" TargetMode="External"/><Relationship Id="rId7" Type="http://schemas.openxmlformats.org/officeDocument/2006/relationships/image" Target="../media/image4.png"/><Relationship Id="rId2" Type="http://schemas.openxmlformats.org/officeDocument/2006/relationships/hyperlink" Target="http://www.uik.eus/" TargetMode="Externa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3.jpe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5957981" y="2661256"/>
            <a:ext cx="3376929" cy="128240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algn="just">
              <a:lnSpc>
                <a:spcPts val="2000"/>
              </a:lnSpc>
            </a:pPr>
            <a:r>
              <a:rPr lang="es-ES" sz="1800" b="1" spc="-55" dirty="0" smtClean="0">
                <a:solidFill>
                  <a:srgbClr val="231F20"/>
                </a:solidFill>
                <a:latin typeface="EHUSerif"/>
                <a:cs typeface="EHUSerif"/>
              </a:rPr>
              <a:t>REGENERACIÓN URBANA:  ordenación del territorio y recuperación de áreas degradadas</a:t>
            </a:r>
          </a:p>
          <a:p>
            <a:pPr marL="12700" marR="5080" algn="just">
              <a:lnSpc>
                <a:spcPts val="2000"/>
              </a:lnSpc>
            </a:pPr>
            <a:endParaRPr lang="es-ES" sz="1000" b="1" spc="-55" dirty="0" smtClean="0">
              <a:solidFill>
                <a:srgbClr val="231F20"/>
              </a:solidFill>
              <a:latin typeface="EHUSerif"/>
              <a:cs typeface="EHUSerif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966980" y="6445172"/>
            <a:ext cx="4027919" cy="76944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s-ES" sz="1000" i="1" spc="5" dirty="0" err="1" smtClean="0">
                <a:solidFill>
                  <a:srgbClr val="5198B3"/>
                </a:solidFill>
                <a:latin typeface="EHUSans"/>
                <a:cs typeface="EHUSans"/>
              </a:rPr>
              <a:t>Có</a:t>
            </a:r>
            <a:r>
              <a:rPr sz="1000" i="1" spc="5" dirty="0" smtClean="0">
                <a:solidFill>
                  <a:srgbClr val="5198B3"/>
                </a:solidFill>
                <a:latin typeface="EHUSans"/>
                <a:cs typeface="EHUSans"/>
              </a:rPr>
              <a:t>d</a:t>
            </a:r>
            <a:r>
              <a:rPr sz="1000" i="1" spc="5" dirty="0">
                <a:solidFill>
                  <a:srgbClr val="5198B3"/>
                </a:solidFill>
                <a:latin typeface="EHUSans"/>
                <a:cs typeface="EHUSans"/>
              </a:rPr>
              <a:t>.</a:t>
            </a:r>
            <a:r>
              <a:rPr sz="1000" i="1" spc="-100" dirty="0">
                <a:solidFill>
                  <a:srgbClr val="5198B3"/>
                </a:solidFill>
                <a:latin typeface="EHUSans"/>
                <a:cs typeface="EHUSans"/>
              </a:rPr>
              <a:t> </a:t>
            </a:r>
            <a:r>
              <a:rPr lang="es-ES" sz="1000" i="1" spc="-100" dirty="0" smtClean="0">
                <a:solidFill>
                  <a:srgbClr val="5198B3"/>
                </a:solidFill>
                <a:latin typeface="EHUSans"/>
                <a:cs typeface="EHUSans"/>
              </a:rPr>
              <a:t> M3-17</a:t>
            </a:r>
            <a:endParaRPr sz="1000" dirty="0">
              <a:latin typeface="EHUSans"/>
              <a:cs typeface="EHUSans"/>
            </a:endParaRPr>
          </a:p>
          <a:p>
            <a:pPr marL="12700">
              <a:lnSpc>
                <a:spcPct val="100000"/>
              </a:lnSpc>
            </a:pPr>
            <a:r>
              <a:rPr lang="es-ES" sz="1000" spc="-10" dirty="0" smtClean="0">
                <a:solidFill>
                  <a:srgbClr val="5198B3"/>
                </a:solidFill>
                <a:latin typeface="EHUSans-Light"/>
                <a:cs typeface="EHUSans-Light"/>
              </a:rPr>
              <a:t>Tipo de actividad</a:t>
            </a:r>
            <a:r>
              <a:rPr sz="1000" dirty="0" smtClean="0">
                <a:solidFill>
                  <a:srgbClr val="5198B3"/>
                </a:solidFill>
                <a:latin typeface="EHUSans-Light"/>
                <a:cs typeface="EHUSans-Light"/>
              </a:rPr>
              <a:t>:</a:t>
            </a:r>
            <a:r>
              <a:rPr sz="1000" spc="-60" dirty="0" smtClean="0">
                <a:solidFill>
                  <a:srgbClr val="5198B3"/>
                </a:solidFill>
                <a:latin typeface="EHUSans-Light"/>
                <a:cs typeface="EHUSans-Light"/>
              </a:rPr>
              <a:t> </a:t>
            </a:r>
            <a:r>
              <a:rPr lang="es-ES" sz="1000" b="1" dirty="0" smtClean="0">
                <a:solidFill>
                  <a:srgbClr val="5198B3"/>
                </a:solidFill>
                <a:latin typeface="EHUSans"/>
                <a:cs typeface="EHUSans"/>
              </a:rPr>
              <a:t>Congreso</a:t>
            </a:r>
            <a:endParaRPr sz="1000" dirty="0">
              <a:latin typeface="EHUSans"/>
              <a:cs typeface="EHUSans"/>
            </a:endParaRPr>
          </a:p>
          <a:p>
            <a:pPr marL="12700">
              <a:lnSpc>
                <a:spcPct val="100000"/>
              </a:lnSpc>
            </a:pPr>
            <a:r>
              <a:rPr lang="es-ES" sz="1000" spc="-5" dirty="0" smtClean="0">
                <a:solidFill>
                  <a:srgbClr val="5198B3"/>
                </a:solidFill>
                <a:latin typeface="EHUSans-Light"/>
                <a:cs typeface="EHUSans-Light"/>
              </a:rPr>
              <a:t>Ubicación</a:t>
            </a:r>
            <a:r>
              <a:rPr sz="1000" spc="-5" dirty="0" smtClean="0">
                <a:solidFill>
                  <a:srgbClr val="5198B3"/>
                </a:solidFill>
                <a:latin typeface="EHUSans-Light"/>
                <a:cs typeface="EHUSans-Light"/>
              </a:rPr>
              <a:t>: </a:t>
            </a:r>
            <a:r>
              <a:rPr lang="es-ES" sz="1000" b="1" dirty="0" smtClean="0">
                <a:solidFill>
                  <a:srgbClr val="5198B3"/>
                </a:solidFill>
                <a:latin typeface="EHUSans"/>
                <a:cs typeface="EHUSans"/>
              </a:rPr>
              <a:t>Facultad de Letras de la UPV/EHU (Vitoria-Gasteiz)</a:t>
            </a:r>
            <a:endParaRPr sz="1000" dirty="0">
              <a:latin typeface="EHUSans"/>
              <a:cs typeface="EHUSans"/>
            </a:endParaRPr>
          </a:p>
          <a:p>
            <a:pPr marL="12700">
              <a:lnSpc>
                <a:spcPct val="100000"/>
              </a:lnSpc>
            </a:pPr>
            <a:r>
              <a:rPr lang="es-ES" sz="1000" spc="-5" dirty="0" smtClean="0">
                <a:solidFill>
                  <a:srgbClr val="5198B3"/>
                </a:solidFill>
                <a:latin typeface="EHUSans-Light"/>
                <a:cs typeface="EHUSans-Light"/>
              </a:rPr>
              <a:t>Idiomas</a:t>
            </a:r>
            <a:r>
              <a:rPr sz="1000" spc="-5" dirty="0" smtClean="0">
                <a:solidFill>
                  <a:srgbClr val="5198B3"/>
                </a:solidFill>
                <a:latin typeface="EHUSans-Light"/>
                <a:cs typeface="EHUSans-Light"/>
              </a:rPr>
              <a:t>:</a:t>
            </a:r>
            <a:r>
              <a:rPr sz="1000" spc="-65" dirty="0" smtClean="0">
                <a:solidFill>
                  <a:srgbClr val="5198B3"/>
                </a:solidFill>
                <a:latin typeface="EHUSans-Light"/>
                <a:cs typeface="EHUSans-Light"/>
              </a:rPr>
              <a:t> </a:t>
            </a:r>
            <a:r>
              <a:rPr lang="es-ES" sz="1000" b="1" dirty="0" smtClean="0">
                <a:solidFill>
                  <a:srgbClr val="5198B3"/>
                </a:solidFill>
                <a:latin typeface="EHUSans"/>
                <a:cs typeface="EHUSans"/>
              </a:rPr>
              <a:t>Castellano</a:t>
            </a:r>
            <a:endParaRPr sz="1000" dirty="0">
              <a:latin typeface="EHUSans"/>
              <a:cs typeface="EHUSans"/>
            </a:endParaRPr>
          </a:p>
          <a:p>
            <a:pPr marL="12700">
              <a:lnSpc>
                <a:spcPct val="100000"/>
              </a:lnSpc>
            </a:pPr>
            <a:r>
              <a:rPr lang="es-ES" sz="1000" spc="-5" dirty="0" smtClean="0">
                <a:solidFill>
                  <a:srgbClr val="5198B3"/>
                </a:solidFill>
                <a:latin typeface="EHUSans-Light"/>
                <a:cs typeface="EHUSans-Light"/>
              </a:rPr>
              <a:t>Validez académica</a:t>
            </a:r>
            <a:r>
              <a:rPr sz="1000" spc="-5" dirty="0" smtClean="0">
                <a:solidFill>
                  <a:srgbClr val="5198B3"/>
                </a:solidFill>
                <a:latin typeface="EHUSans-Light"/>
                <a:cs typeface="EHUSans-Light"/>
              </a:rPr>
              <a:t>: </a:t>
            </a:r>
            <a:r>
              <a:rPr sz="1000" b="1" dirty="0">
                <a:solidFill>
                  <a:srgbClr val="5198B3"/>
                </a:solidFill>
                <a:latin typeface="EHUSans"/>
                <a:cs typeface="EHUSans"/>
              </a:rPr>
              <a:t>20</a:t>
            </a:r>
            <a:r>
              <a:rPr sz="1000" b="1" spc="-35" dirty="0">
                <a:solidFill>
                  <a:srgbClr val="5198B3"/>
                </a:solidFill>
                <a:latin typeface="EHUSans"/>
                <a:cs typeface="EHUSans"/>
              </a:rPr>
              <a:t> </a:t>
            </a:r>
            <a:r>
              <a:rPr lang="es-ES" sz="1000" b="1" dirty="0" smtClean="0">
                <a:solidFill>
                  <a:srgbClr val="5198B3"/>
                </a:solidFill>
                <a:latin typeface="EHUSans"/>
                <a:cs typeface="EHUSans"/>
              </a:rPr>
              <a:t>horas</a:t>
            </a:r>
            <a:endParaRPr sz="1000" dirty="0">
              <a:latin typeface="EHUSans"/>
              <a:cs typeface="EHUSans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5970682" y="2578149"/>
            <a:ext cx="260985" cy="0"/>
          </a:xfrm>
          <a:custGeom>
            <a:avLst/>
            <a:gdLst/>
            <a:ahLst/>
            <a:cxnLst/>
            <a:rect l="l" t="t" r="r" b="b"/>
            <a:pathLst>
              <a:path w="260985">
                <a:moveTo>
                  <a:pt x="0" y="0"/>
                </a:moveTo>
                <a:lnTo>
                  <a:pt x="260997" y="0"/>
                </a:lnTo>
              </a:path>
            </a:pathLst>
          </a:custGeom>
          <a:ln w="50800">
            <a:solidFill>
              <a:srgbClr val="EB747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1273067" y="417574"/>
            <a:ext cx="1515110" cy="23083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algn="just">
              <a:lnSpc>
                <a:spcPts val="900"/>
              </a:lnSpc>
            </a:pPr>
            <a:r>
              <a:rPr lang="es-ES" sz="800" b="1" spc="-20" dirty="0" smtClean="0">
                <a:solidFill>
                  <a:srgbClr val="231F20"/>
                </a:solidFill>
                <a:latin typeface="EHUSerif"/>
                <a:cs typeface="EHUSerif"/>
              </a:rPr>
              <a:t>ENERGÍA Y </a:t>
            </a:r>
          </a:p>
          <a:p>
            <a:pPr marL="12700" marR="5080" algn="just">
              <a:lnSpc>
                <a:spcPts val="900"/>
              </a:lnSpc>
            </a:pPr>
            <a:r>
              <a:rPr lang="es-ES" sz="800" b="1" spc="-20" dirty="0" smtClean="0">
                <a:solidFill>
                  <a:srgbClr val="231F20"/>
                </a:solidFill>
                <a:latin typeface="EHUSerif"/>
                <a:cs typeface="EHUSerif"/>
              </a:rPr>
              <a:t>MEDIO AMBIENTE</a:t>
            </a:r>
            <a:endParaRPr sz="800" dirty="0">
              <a:latin typeface="EHUSerif"/>
              <a:cs typeface="EHUSerif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231900" y="1495425"/>
            <a:ext cx="3683633" cy="166462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algn="just">
              <a:lnSpc>
                <a:spcPct val="104200"/>
              </a:lnSpc>
            </a:pPr>
            <a:r>
              <a:rPr lang="es-ES" sz="800" dirty="0" smtClean="0">
                <a:latin typeface="EHUSans-Light" pitchFamily="50"/>
              </a:rPr>
              <a:t>Licenciada en Historia, posee diversos estudios de postgrado en Derechos Humanos, Gestión Cultural, Museografía y Cooperación Internacional. Actualmente trabaja en la Cátedra UNESCO de Paisajes Culturales y Patrimonio de la Universidad del País Vasco. Ha trabajado durante años para organizaciones internacionales como UNESCO, tanto en París, como Especialista de Programa en Patrimonio Mundial, y en Uruguay, para el Sector de Cultura y Patrimonio. Además de trabajar como consultora independiente en temas de cooperación internacional, cultura y derechos humanos para diferentes organizaciones, cabe destacar su trabajo como Coordinadora de Programas en UNESCO Etxea – Centro UNESCO del País Vasco, así como su trabajo en materia de Cultura y Desarrollo en dicha organización. Ha desarrollado numerosas actividades docentes, destacando su trabajo en la Universidad de Deusto (Bilbao).</a:t>
            </a:r>
            <a:r>
              <a:rPr lang="es-ES" sz="800" spc="-5" dirty="0" smtClean="0">
                <a:solidFill>
                  <a:srgbClr val="231F20"/>
                </a:solidFill>
                <a:latin typeface="EHUSans-Light" pitchFamily="50"/>
                <a:cs typeface="EHUSans-Light"/>
              </a:rPr>
              <a:t> </a:t>
            </a:r>
          </a:p>
          <a:p>
            <a:pPr marL="12700" marR="5080" algn="just">
              <a:lnSpc>
                <a:spcPct val="104200"/>
              </a:lnSpc>
            </a:pPr>
            <a:endParaRPr sz="800" dirty="0">
              <a:latin typeface="EHUSans-Light" pitchFamily="50"/>
              <a:cs typeface="EHUSans-Light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308100" y="885825"/>
            <a:ext cx="3607433" cy="55893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3970">
              <a:lnSpc>
                <a:spcPct val="100000"/>
              </a:lnSpc>
            </a:pPr>
            <a:r>
              <a:rPr lang="es-ES" sz="1100" b="1" spc="-5" dirty="0" smtClean="0">
                <a:solidFill>
                  <a:srgbClr val="231F20"/>
                </a:solidFill>
                <a:latin typeface="EHUSerif"/>
                <a:cs typeface="EHUSerif"/>
              </a:rPr>
              <a:t>Dirección</a:t>
            </a:r>
            <a:endParaRPr sz="1100" dirty="0">
              <a:latin typeface="EHUSerif"/>
              <a:cs typeface="EHUSerif"/>
            </a:endParaRPr>
          </a:p>
          <a:p>
            <a:pPr>
              <a:lnSpc>
                <a:spcPct val="100000"/>
              </a:lnSpc>
              <a:spcBef>
                <a:spcPts val="47"/>
              </a:spcBef>
            </a:pPr>
            <a:endParaRPr sz="9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lang="es-ES" sz="800" b="1" spc="-5" dirty="0" smtClean="0">
                <a:solidFill>
                  <a:srgbClr val="5198B3"/>
                </a:solidFill>
                <a:latin typeface="EHUSans"/>
                <a:cs typeface="EHUSans"/>
              </a:rPr>
              <a:t>Maider Maraña Saavedra</a:t>
            </a:r>
            <a:endParaRPr sz="800" dirty="0">
              <a:latin typeface="EHUSans"/>
              <a:cs typeface="EHUSans"/>
            </a:endParaRPr>
          </a:p>
          <a:p>
            <a:pPr marL="12700" marR="5080">
              <a:lnSpc>
                <a:spcPct val="104200"/>
              </a:lnSpc>
            </a:pPr>
            <a:r>
              <a:rPr lang="es-ES" sz="800" i="1" spc="-5" dirty="0" smtClean="0">
                <a:solidFill>
                  <a:srgbClr val="231F20"/>
                </a:solidFill>
                <a:latin typeface="EHUSans"/>
                <a:cs typeface="EHUSans"/>
              </a:rPr>
              <a:t>UPV/EHU, Cátedra UNESCO  Paisajes Culturales y Patrimonio</a:t>
            </a:r>
            <a:endParaRPr sz="800" i="1" dirty="0">
              <a:latin typeface="EHUSans"/>
              <a:cs typeface="EHUSans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1308100" y="733425"/>
            <a:ext cx="165100" cy="0"/>
          </a:xfrm>
          <a:custGeom>
            <a:avLst/>
            <a:gdLst/>
            <a:ahLst/>
            <a:cxnLst/>
            <a:rect l="l" t="t" r="r" b="b"/>
            <a:pathLst>
              <a:path w="165100">
                <a:moveTo>
                  <a:pt x="0" y="0"/>
                </a:moveTo>
                <a:lnTo>
                  <a:pt x="165023" y="0"/>
                </a:lnTo>
              </a:path>
            </a:pathLst>
          </a:custGeom>
          <a:ln w="32118">
            <a:solidFill>
              <a:srgbClr val="EB747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1296360" y="358065"/>
            <a:ext cx="165100" cy="0"/>
          </a:xfrm>
          <a:custGeom>
            <a:avLst/>
            <a:gdLst/>
            <a:ahLst/>
            <a:cxnLst/>
            <a:rect l="l" t="t" r="r" b="b"/>
            <a:pathLst>
              <a:path w="165100">
                <a:moveTo>
                  <a:pt x="0" y="0"/>
                </a:moveTo>
                <a:lnTo>
                  <a:pt x="165023" y="0"/>
                </a:lnTo>
              </a:path>
            </a:pathLst>
          </a:custGeom>
          <a:ln w="32118">
            <a:solidFill>
              <a:srgbClr val="EB747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 txBox="1"/>
          <p:nvPr/>
        </p:nvSpPr>
        <p:spPr>
          <a:xfrm>
            <a:off x="1290652" y="6717399"/>
            <a:ext cx="2159635" cy="889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500" b="1" spc="-5" dirty="0">
                <a:solidFill>
                  <a:srgbClr val="231F20"/>
                </a:solidFill>
                <a:latin typeface="EHUSerif"/>
                <a:cs typeface="EHUSerif"/>
              </a:rPr>
              <a:t>Laguntzaile </a:t>
            </a:r>
            <a:r>
              <a:rPr sz="500" b="1" dirty="0">
                <a:solidFill>
                  <a:srgbClr val="231F20"/>
                </a:solidFill>
                <a:latin typeface="EHUSerif"/>
                <a:cs typeface="EHUSerif"/>
              </a:rPr>
              <a:t>nagusiak </a:t>
            </a:r>
            <a:r>
              <a:rPr sz="500" dirty="0">
                <a:solidFill>
                  <a:srgbClr val="231F20"/>
                </a:solidFill>
                <a:latin typeface="EHUSans-Light"/>
                <a:cs typeface="EHUSans-Light"/>
              </a:rPr>
              <a:t>/ </a:t>
            </a:r>
            <a:r>
              <a:rPr sz="500" spc="-5" dirty="0">
                <a:solidFill>
                  <a:srgbClr val="231F20"/>
                </a:solidFill>
                <a:latin typeface="EHUSans"/>
                <a:cs typeface="EHUSans"/>
              </a:rPr>
              <a:t>Colaboradores </a:t>
            </a:r>
            <a:r>
              <a:rPr sz="500" dirty="0">
                <a:solidFill>
                  <a:srgbClr val="231F20"/>
                </a:solidFill>
                <a:latin typeface="EHUSans"/>
                <a:cs typeface="EHUSans"/>
              </a:rPr>
              <a:t>principales </a:t>
            </a:r>
            <a:r>
              <a:rPr sz="500" dirty="0">
                <a:solidFill>
                  <a:srgbClr val="231F20"/>
                </a:solidFill>
                <a:latin typeface="EHUSans-Light"/>
                <a:cs typeface="EHUSans-Light"/>
              </a:rPr>
              <a:t>/ </a:t>
            </a:r>
            <a:r>
              <a:rPr sz="500" i="1" dirty="0">
                <a:solidFill>
                  <a:srgbClr val="231F20"/>
                </a:solidFill>
                <a:latin typeface="EHUSans"/>
                <a:cs typeface="EHUSans"/>
              </a:rPr>
              <a:t>Main</a:t>
            </a:r>
            <a:r>
              <a:rPr sz="500" i="1" spc="35" dirty="0">
                <a:solidFill>
                  <a:srgbClr val="231F20"/>
                </a:solidFill>
                <a:latin typeface="EHUSans"/>
                <a:cs typeface="EHUSans"/>
              </a:rPr>
              <a:t> </a:t>
            </a:r>
            <a:r>
              <a:rPr sz="500" i="1" spc="-5" dirty="0">
                <a:solidFill>
                  <a:srgbClr val="231F20"/>
                </a:solidFill>
                <a:latin typeface="EHUSans"/>
                <a:cs typeface="EHUSans"/>
              </a:rPr>
              <a:t>collaborators</a:t>
            </a:r>
            <a:endParaRPr sz="500">
              <a:latin typeface="EHUSans"/>
              <a:cs typeface="EHUSans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1294357" y="6686393"/>
            <a:ext cx="2388235" cy="0"/>
          </a:xfrm>
          <a:custGeom>
            <a:avLst/>
            <a:gdLst/>
            <a:ahLst/>
            <a:cxnLst/>
            <a:rect l="l" t="t" r="r" b="b"/>
            <a:pathLst>
              <a:path w="2388235">
                <a:moveTo>
                  <a:pt x="2387765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1308100" y="5153025"/>
            <a:ext cx="165100" cy="0"/>
          </a:xfrm>
          <a:custGeom>
            <a:avLst/>
            <a:gdLst/>
            <a:ahLst/>
            <a:cxnLst/>
            <a:rect l="l" t="t" r="r" b="b"/>
            <a:pathLst>
              <a:path w="165100">
                <a:moveTo>
                  <a:pt x="0" y="0"/>
                </a:moveTo>
                <a:lnTo>
                  <a:pt x="165023" y="0"/>
                </a:lnTo>
              </a:path>
            </a:pathLst>
          </a:custGeom>
          <a:ln w="32118">
            <a:solidFill>
              <a:srgbClr val="EB747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 txBox="1"/>
          <p:nvPr/>
        </p:nvSpPr>
        <p:spPr>
          <a:xfrm>
            <a:off x="1308100" y="5229225"/>
            <a:ext cx="3837304" cy="41655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100"/>
              </a:lnSpc>
            </a:pPr>
            <a:r>
              <a:rPr sz="950" spc="-20" dirty="0">
                <a:solidFill>
                  <a:srgbClr val="231F20"/>
                </a:solidFill>
                <a:latin typeface="EHUSerif-Light"/>
                <a:cs typeface="EHUSerif-Light"/>
              </a:rPr>
              <a:t>Matricula: </a:t>
            </a:r>
            <a:r>
              <a:rPr sz="950" spc="15" dirty="0">
                <a:solidFill>
                  <a:srgbClr val="231F20"/>
                </a:solidFill>
                <a:latin typeface="EHUSerif-Light"/>
                <a:cs typeface="EHUSerif-Light"/>
              </a:rPr>
              <a:t> </a:t>
            </a:r>
            <a:r>
              <a:rPr sz="800" b="1" spc="-5" dirty="0">
                <a:solidFill>
                  <a:srgbClr val="231F20"/>
                </a:solidFill>
                <a:latin typeface="EHUSans"/>
                <a:cs typeface="EHUSans"/>
                <a:hlinkClick r:id="rId2"/>
              </a:rPr>
              <a:t>www.uik.eus</a:t>
            </a:r>
            <a:endParaRPr sz="800" dirty="0">
              <a:latin typeface="EHUSans"/>
              <a:cs typeface="EHUSans"/>
            </a:endParaRPr>
          </a:p>
          <a:p>
            <a:pPr marL="1793875">
              <a:lnSpc>
                <a:spcPts val="860"/>
              </a:lnSpc>
              <a:tabLst>
                <a:tab pos="2881630" algn="l"/>
              </a:tabLst>
            </a:pPr>
            <a:r>
              <a:rPr sz="750" dirty="0" err="1">
                <a:solidFill>
                  <a:srgbClr val="231F20"/>
                </a:solidFill>
                <a:latin typeface="EHUSans-Light"/>
                <a:cs typeface="EHUSans-Light"/>
              </a:rPr>
              <a:t>Hasta</a:t>
            </a:r>
            <a:r>
              <a:rPr sz="750" dirty="0">
                <a:solidFill>
                  <a:srgbClr val="231F20"/>
                </a:solidFill>
                <a:latin typeface="EHUSans-Light"/>
                <a:cs typeface="EHUSans-Light"/>
              </a:rPr>
              <a:t> </a:t>
            </a:r>
            <a:r>
              <a:rPr sz="750" dirty="0" smtClean="0">
                <a:solidFill>
                  <a:srgbClr val="231F20"/>
                </a:solidFill>
                <a:latin typeface="EHUSans-Light"/>
                <a:cs typeface="EHUSans-Light"/>
              </a:rPr>
              <a:t>3</a:t>
            </a:r>
            <a:r>
              <a:rPr lang="es-ES" sz="750" dirty="0" smtClean="0">
                <a:solidFill>
                  <a:srgbClr val="231F20"/>
                </a:solidFill>
                <a:latin typeface="EHUSans-Light"/>
                <a:cs typeface="EHUSans-Light"/>
              </a:rPr>
              <a:t>0</a:t>
            </a:r>
            <a:r>
              <a:rPr sz="750" dirty="0" smtClean="0">
                <a:solidFill>
                  <a:srgbClr val="231F20"/>
                </a:solidFill>
                <a:latin typeface="EHUSans-Light"/>
                <a:cs typeface="EHUSans-Light"/>
              </a:rPr>
              <a:t>-0</a:t>
            </a:r>
            <a:r>
              <a:rPr lang="es-ES" sz="750" dirty="0" smtClean="0">
                <a:solidFill>
                  <a:srgbClr val="231F20"/>
                </a:solidFill>
                <a:latin typeface="EHUSans-Light"/>
                <a:cs typeface="EHUSans-Light"/>
              </a:rPr>
              <a:t>6</a:t>
            </a:r>
            <a:r>
              <a:rPr sz="750" dirty="0" smtClean="0">
                <a:solidFill>
                  <a:srgbClr val="231F20"/>
                </a:solidFill>
                <a:latin typeface="EHUSans-Light"/>
                <a:cs typeface="EHUSans-Light"/>
              </a:rPr>
              <a:t>-201</a:t>
            </a:r>
            <a:r>
              <a:rPr lang="es-ES" sz="750" dirty="0" smtClean="0">
                <a:solidFill>
                  <a:srgbClr val="231F20"/>
                </a:solidFill>
                <a:latin typeface="EHUSans-Light"/>
                <a:cs typeface="EHUSans-Light"/>
              </a:rPr>
              <a:t>7</a:t>
            </a:r>
            <a:r>
              <a:rPr sz="750" dirty="0">
                <a:solidFill>
                  <a:srgbClr val="231F20"/>
                </a:solidFill>
                <a:latin typeface="EHUSans-Light"/>
                <a:cs typeface="EHUSans-Light"/>
              </a:rPr>
              <a:t>	</a:t>
            </a:r>
            <a:r>
              <a:rPr sz="750" dirty="0" err="1">
                <a:solidFill>
                  <a:srgbClr val="231F20"/>
                </a:solidFill>
                <a:latin typeface="EHUSans-Light"/>
                <a:cs typeface="EHUSans-Light"/>
              </a:rPr>
              <a:t>Hasta</a:t>
            </a:r>
            <a:r>
              <a:rPr sz="750" spc="-100" dirty="0">
                <a:solidFill>
                  <a:srgbClr val="231F20"/>
                </a:solidFill>
                <a:latin typeface="EHUSans-Light"/>
                <a:cs typeface="EHUSans-Light"/>
              </a:rPr>
              <a:t> </a:t>
            </a:r>
            <a:r>
              <a:rPr lang="es-ES" sz="750" dirty="0" smtClean="0">
                <a:solidFill>
                  <a:srgbClr val="231F20"/>
                </a:solidFill>
                <a:latin typeface="EHUSans-Light"/>
                <a:cs typeface="EHUSans-Light"/>
              </a:rPr>
              <a:t>12</a:t>
            </a:r>
            <a:r>
              <a:rPr sz="750" dirty="0" smtClean="0">
                <a:solidFill>
                  <a:srgbClr val="231F20"/>
                </a:solidFill>
                <a:latin typeface="EHUSans-Light"/>
                <a:cs typeface="EHUSans-Light"/>
              </a:rPr>
              <a:t>-07-20</a:t>
            </a:r>
            <a:r>
              <a:rPr lang="es-ES" sz="750" dirty="0" smtClean="0">
                <a:solidFill>
                  <a:srgbClr val="231F20"/>
                </a:solidFill>
                <a:latin typeface="EHUSans-Light"/>
                <a:cs typeface="EHUSans-Light"/>
              </a:rPr>
              <a:t>17</a:t>
            </a:r>
            <a:endParaRPr sz="750" dirty="0">
              <a:latin typeface="EHUSans-Light"/>
              <a:cs typeface="EHUSans-Light"/>
            </a:endParaRPr>
          </a:p>
          <a:p>
            <a:pPr marL="12700">
              <a:lnSpc>
                <a:spcPct val="100000"/>
              </a:lnSpc>
              <a:spcBef>
                <a:spcPts val="254"/>
              </a:spcBef>
              <a:tabLst>
                <a:tab pos="2028189" algn="l"/>
                <a:tab pos="3133090" algn="l"/>
                <a:tab pos="3823970" algn="l"/>
              </a:tabLst>
            </a:pPr>
            <a:r>
              <a:rPr sz="800" u="sng" dirty="0">
                <a:solidFill>
                  <a:srgbClr val="231F20"/>
                </a:solidFill>
                <a:latin typeface="EHUSans-Light"/>
                <a:cs typeface="EHUSans-Light"/>
              </a:rPr>
              <a:t>Gene</a:t>
            </a:r>
            <a:r>
              <a:rPr sz="800" u="sng" spc="-25" dirty="0">
                <a:solidFill>
                  <a:srgbClr val="231F20"/>
                </a:solidFill>
                <a:latin typeface="EHUSans-Light"/>
                <a:cs typeface="EHUSans-Light"/>
              </a:rPr>
              <a:t>r</a:t>
            </a:r>
            <a:r>
              <a:rPr sz="800" u="sng" dirty="0">
                <a:solidFill>
                  <a:srgbClr val="231F20"/>
                </a:solidFill>
                <a:latin typeface="EHUSans-Light"/>
                <a:cs typeface="EHUSans-Light"/>
              </a:rPr>
              <a:t>al	</a:t>
            </a:r>
            <a:r>
              <a:rPr sz="1050" b="1" u="sng" baseline="7936" dirty="0">
                <a:solidFill>
                  <a:srgbClr val="231F20"/>
                </a:solidFill>
                <a:latin typeface="EHUSans"/>
                <a:cs typeface="EHUSans"/>
              </a:rPr>
              <a:t>60,00 €	70,00 €	</a:t>
            </a:r>
            <a:endParaRPr sz="1050" baseline="7936" dirty="0">
              <a:latin typeface="EHUSans"/>
              <a:cs typeface="EHUSans"/>
            </a:endParaRPr>
          </a:p>
        </p:txBody>
      </p:sp>
      <p:graphicFrame>
        <p:nvGraphicFramePr>
          <p:cNvPr id="20" name="object 20"/>
          <p:cNvGraphicFramePr>
            <a:graphicFrameLocks noGrp="1"/>
          </p:cNvGraphicFramePr>
          <p:nvPr/>
        </p:nvGraphicFramePr>
        <p:xfrm>
          <a:off x="1308100" y="5686425"/>
          <a:ext cx="3833642" cy="1016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533067"/>
                <a:gridCol w="1213380"/>
                <a:gridCol w="1087195"/>
              </a:tblGrid>
              <a:tr h="63207">
                <a:tc>
                  <a:txBody>
                    <a:bodyPr/>
                    <a:lstStyle/>
                    <a:p>
                      <a:pPr marL="22225">
                        <a:lnSpc>
                          <a:spcPts val="805"/>
                        </a:lnSpc>
                      </a:pPr>
                      <a:r>
                        <a:rPr sz="800" spc="-5" dirty="0">
                          <a:solidFill>
                            <a:srgbClr val="231F20"/>
                          </a:solidFill>
                          <a:latin typeface="EHUSans-Light"/>
                          <a:cs typeface="EHUSans-Light"/>
                        </a:rPr>
                        <a:t>Matrícula</a:t>
                      </a:r>
                      <a:r>
                        <a:rPr sz="800" spc="-40" dirty="0">
                          <a:solidFill>
                            <a:srgbClr val="231F20"/>
                          </a:solidFill>
                          <a:latin typeface="EHUSans-Light"/>
                          <a:cs typeface="EHUSans-Light"/>
                        </a:rPr>
                        <a:t> </a:t>
                      </a:r>
                      <a:r>
                        <a:rPr sz="800" spc="-5" dirty="0">
                          <a:solidFill>
                            <a:srgbClr val="231F20"/>
                          </a:solidFill>
                          <a:latin typeface="EHUSans-Light"/>
                          <a:cs typeface="EHUSans-Light"/>
                        </a:rPr>
                        <a:t>reducida</a:t>
                      </a:r>
                      <a:endParaRPr sz="800" dirty="0">
                        <a:latin typeface="EHUSans-Light"/>
                        <a:cs typeface="EHUSans-Light"/>
                      </a:endParaRPr>
                    </a:p>
                  </a:txBody>
                  <a:tcPr marL="0" marR="0" marT="0" marB="0">
                    <a:lnB w="3175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90525" algn="r">
                        <a:lnSpc>
                          <a:spcPts val="710"/>
                        </a:lnSpc>
                      </a:pPr>
                      <a:r>
                        <a:rPr sz="700" b="1" dirty="0">
                          <a:solidFill>
                            <a:srgbClr val="231F20"/>
                          </a:solidFill>
                          <a:latin typeface="EHUSans"/>
                          <a:cs typeface="EHUSans"/>
                        </a:rPr>
                        <a:t>35,00 €</a:t>
                      </a:r>
                      <a:endParaRPr sz="700" dirty="0">
                        <a:latin typeface="EHUSans"/>
                        <a:cs typeface="EHUSans"/>
                      </a:endParaRPr>
                    </a:p>
                  </a:txBody>
                  <a:tcPr marL="0" marR="0" marT="0" marB="0">
                    <a:lnB w="3175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5875" algn="ctr">
                        <a:lnSpc>
                          <a:spcPts val="710"/>
                        </a:lnSpc>
                      </a:pPr>
                      <a:r>
                        <a:rPr lang="es-ES" sz="700" b="1" dirty="0" smtClean="0">
                          <a:solidFill>
                            <a:srgbClr val="231F20"/>
                          </a:solidFill>
                          <a:latin typeface="EHUSans"/>
                          <a:cs typeface="EHUSans"/>
                        </a:rPr>
                        <a:t>35</a:t>
                      </a:r>
                      <a:r>
                        <a:rPr sz="700" b="1" dirty="0" smtClean="0">
                          <a:solidFill>
                            <a:srgbClr val="231F20"/>
                          </a:solidFill>
                          <a:latin typeface="EHUSans"/>
                          <a:cs typeface="EHUSans"/>
                        </a:rPr>
                        <a:t>,00 </a:t>
                      </a:r>
                      <a:r>
                        <a:rPr sz="700" b="1" dirty="0">
                          <a:solidFill>
                            <a:srgbClr val="231F20"/>
                          </a:solidFill>
                          <a:latin typeface="EHUSans"/>
                          <a:cs typeface="EHUSans"/>
                        </a:rPr>
                        <a:t>€</a:t>
                      </a:r>
                      <a:endParaRPr sz="700" dirty="0">
                        <a:latin typeface="EHUSans"/>
                        <a:cs typeface="EHUSans"/>
                      </a:endParaRPr>
                    </a:p>
                  </a:txBody>
                  <a:tcPr marL="0" marR="0" marT="0" marB="0">
                    <a:lnB w="3175">
                      <a:solidFill>
                        <a:srgbClr val="231F2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21" name="object 21"/>
          <p:cNvSpPr/>
          <p:nvPr/>
        </p:nvSpPr>
        <p:spPr>
          <a:xfrm>
            <a:off x="1308100" y="5534025"/>
            <a:ext cx="3811904" cy="45719"/>
          </a:xfrm>
          <a:custGeom>
            <a:avLst/>
            <a:gdLst/>
            <a:ahLst/>
            <a:cxnLst/>
            <a:rect l="l" t="t" r="r" b="b"/>
            <a:pathLst>
              <a:path w="3811904">
                <a:moveTo>
                  <a:pt x="3811422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1307613" y="6099746"/>
            <a:ext cx="3807460" cy="0"/>
          </a:xfrm>
          <a:custGeom>
            <a:avLst/>
            <a:gdLst/>
            <a:ahLst/>
            <a:cxnLst/>
            <a:rect l="l" t="t" r="r" b="b"/>
            <a:pathLst>
              <a:path w="3807460">
                <a:moveTo>
                  <a:pt x="3807155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 txBox="1"/>
          <p:nvPr/>
        </p:nvSpPr>
        <p:spPr>
          <a:xfrm>
            <a:off x="1281653" y="6165714"/>
            <a:ext cx="3334385" cy="3390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50" b="1" spc="-15" dirty="0">
                <a:solidFill>
                  <a:srgbClr val="5198B3"/>
                </a:solidFill>
                <a:latin typeface="EHUSerif"/>
                <a:cs typeface="EHUSerif"/>
              </a:rPr>
              <a:t>UDA </a:t>
            </a:r>
            <a:r>
              <a:rPr sz="850" b="1" spc="-10" dirty="0">
                <a:solidFill>
                  <a:srgbClr val="5198B3"/>
                </a:solidFill>
                <a:latin typeface="EHUSerif"/>
                <a:cs typeface="EHUSerif"/>
              </a:rPr>
              <a:t>IKASTAROAK    </a:t>
            </a:r>
            <a:r>
              <a:rPr sz="850" spc="-15" dirty="0">
                <a:solidFill>
                  <a:srgbClr val="5198B3"/>
                </a:solidFill>
                <a:latin typeface="EHUSans"/>
                <a:cs typeface="EHUSans"/>
              </a:rPr>
              <a:t>CURSOS </a:t>
            </a:r>
            <a:r>
              <a:rPr sz="850" spc="5" dirty="0">
                <a:solidFill>
                  <a:srgbClr val="5198B3"/>
                </a:solidFill>
                <a:latin typeface="EHUSans"/>
                <a:cs typeface="EHUSans"/>
              </a:rPr>
              <a:t>DE </a:t>
            </a:r>
            <a:r>
              <a:rPr sz="850" spc="-5" dirty="0">
                <a:solidFill>
                  <a:srgbClr val="5198B3"/>
                </a:solidFill>
                <a:latin typeface="EHUSans"/>
                <a:cs typeface="EHUSans"/>
              </a:rPr>
              <a:t>VERANO   </a:t>
            </a:r>
            <a:r>
              <a:rPr sz="850" i="1" spc="10" dirty="0">
                <a:solidFill>
                  <a:srgbClr val="5198B3"/>
                </a:solidFill>
                <a:latin typeface="EHUSerif"/>
                <a:cs typeface="EHUSerif"/>
              </a:rPr>
              <a:t>SUMMER</a:t>
            </a:r>
            <a:r>
              <a:rPr sz="850" i="1" spc="5" dirty="0">
                <a:solidFill>
                  <a:srgbClr val="5198B3"/>
                </a:solidFill>
                <a:latin typeface="EHUSerif"/>
                <a:cs typeface="EHUSerif"/>
              </a:rPr>
              <a:t> </a:t>
            </a:r>
            <a:r>
              <a:rPr sz="850" i="1" spc="-10" dirty="0">
                <a:solidFill>
                  <a:srgbClr val="5198B3"/>
                </a:solidFill>
                <a:latin typeface="EHUSerif"/>
                <a:cs typeface="EHUSerif"/>
              </a:rPr>
              <a:t>COURSES</a:t>
            </a:r>
            <a:endParaRPr sz="850">
              <a:latin typeface="EHUSerif"/>
              <a:cs typeface="EHUSerif"/>
            </a:endParaRPr>
          </a:p>
          <a:p>
            <a:pPr marL="25400" marR="122555">
              <a:lnSpc>
                <a:spcPct val="104299"/>
              </a:lnSpc>
              <a:spcBef>
                <a:spcPts val="165"/>
              </a:spcBef>
            </a:pPr>
            <a:r>
              <a:rPr sz="550" spc="65" dirty="0">
                <a:solidFill>
                  <a:srgbClr val="231F20"/>
                </a:solidFill>
                <a:latin typeface="EHUSans-Light"/>
                <a:cs typeface="EHUSans-Light"/>
              </a:rPr>
              <a:t>Miramar </a:t>
            </a:r>
            <a:r>
              <a:rPr sz="550" spc="55" dirty="0">
                <a:solidFill>
                  <a:srgbClr val="231F20"/>
                </a:solidFill>
                <a:latin typeface="EHUSans-Light"/>
                <a:cs typeface="EHUSans-Light"/>
              </a:rPr>
              <a:t>Jauregia </a:t>
            </a:r>
            <a:r>
              <a:rPr sz="550" spc="50" dirty="0">
                <a:solidFill>
                  <a:srgbClr val="231F20"/>
                </a:solidFill>
                <a:latin typeface="EHUSans-Light"/>
                <a:cs typeface="EHUSans-Light"/>
              </a:rPr>
              <a:t>- </a:t>
            </a:r>
            <a:r>
              <a:rPr sz="550" spc="60" dirty="0">
                <a:solidFill>
                  <a:srgbClr val="231F20"/>
                </a:solidFill>
                <a:latin typeface="EHUSans-Light"/>
                <a:cs typeface="EHUSans-Light"/>
              </a:rPr>
              <a:t>Mirakontxa Pasealekua, </a:t>
            </a:r>
            <a:r>
              <a:rPr sz="550" spc="70" dirty="0">
                <a:solidFill>
                  <a:srgbClr val="231F20"/>
                </a:solidFill>
                <a:latin typeface="EHUSans-Light"/>
                <a:cs typeface="EHUSans-Light"/>
              </a:rPr>
              <a:t>48 </a:t>
            </a:r>
            <a:r>
              <a:rPr sz="550" spc="50" dirty="0">
                <a:solidFill>
                  <a:srgbClr val="231F20"/>
                </a:solidFill>
                <a:latin typeface="EHUSans-Light"/>
                <a:cs typeface="EHUSans-Light"/>
              </a:rPr>
              <a:t>- </a:t>
            </a:r>
            <a:r>
              <a:rPr sz="550" spc="70" dirty="0">
                <a:solidFill>
                  <a:srgbClr val="231F20"/>
                </a:solidFill>
                <a:latin typeface="EHUSans-Light"/>
                <a:cs typeface="EHUSans-Light"/>
              </a:rPr>
              <a:t>20007 </a:t>
            </a:r>
            <a:r>
              <a:rPr sz="550" spc="60" dirty="0">
                <a:solidFill>
                  <a:srgbClr val="231F20"/>
                </a:solidFill>
                <a:latin typeface="EHUSans-Light"/>
                <a:cs typeface="EHUSans-Light"/>
              </a:rPr>
              <a:t>Donostia </a:t>
            </a:r>
            <a:r>
              <a:rPr sz="550" spc="45" dirty="0">
                <a:solidFill>
                  <a:srgbClr val="231F20"/>
                </a:solidFill>
                <a:latin typeface="EHUSans-Light"/>
                <a:cs typeface="EHUSans-Light"/>
              </a:rPr>
              <a:t>/ </a:t>
            </a:r>
            <a:r>
              <a:rPr sz="550" spc="70" dirty="0">
                <a:solidFill>
                  <a:srgbClr val="231F20"/>
                </a:solidFill>
                <a:latin typeface="EHUSans-Light"/>
                <a:cs typeface="EHUSans-Light"/>
              </a:rPr>
              <a:t>San </a:t>
            </a:r>
            <a:r>
              <a:rPr sz="550" spc="60" dirty="0">
                <a:solidFill>
                  <a:srgbClr val="231F20"/>
                </a:solidFill>
                <a:latin typeface="EHUSans-Light"/>
                <a:cs typeface="EHUSans-Light"/>
              </a:rPr>
              <a:t>Sebastián  </a:t>
            </a:r>
            <a:r>
              <a:rPr sz="550" spc="40" dirty="0">
                <a:solidFill>
                  <a:srgbClr val="231F20"/>
                </a:solidFill>
                <a:latin typeface="EHUSans-Light"/>
                <a:cs typeface="EHUSans-Light"/>
              </a:rPr>
              <a:t>T.: </a:t>
            </a:r>
            <a:r>
              <a:rPr sz="550" spc="70" dirty="0">
                <a:solidFill>
                  <a:srgbClr val="231F20"/>
                </a:solidFill>
                <a:latin typeface="EHUSans-Light"/>
                <a:cs typeface="EHUSans-Light"/>
              </a:rPr>
              <a:t>943 219511  </a:t>
            </a:r>
            <a:r>
              <a:rPr sz="550" spc="50" dirty="0">
                <a:solidFill>
                  <a:srgbClr val="231F20"/>
                </a:solidFill>
                <a:latin typeface="EHUSans-Light"/>
                <a:cs typeface="EHUSans-Light"/>
              </a:rPr>
              <a:t>-   </a:t>
            </a:r>
            <a:r>
              <a:rPr sz="550" spc="55" dirty="0">
                <a:solidFill>
                  <a:srgbClr val="231F20"/>
                </a:solidFill>
                <a:latin typeface="EHUSans-Light"/>
                <a:cs typeface="EHUSans-Light"/>
                <a:hlinkClick r:id="rId3"/>
              </a:rPr>
              <a:t>info@uik.eus</a:t>
            </a:r>
            <a:r>
              <a:rPr sz="550" spc="55" dirty="0">
                <a:solidFill>
                  <a:srgbClr val="231F20"/>
                </a:solidFill>
                <a:latin typeface="EHUSans-Light"/>
                <a:cs typeface="EHUSans-Light"/>
              </a:rPr>
              <a:t>  </a:t>
            </a:r>
            <a:r>
              <a:rPr sz="550" spc="50" dirty="0">
                <a:solidFill>
                  <a:srgbClr val="231F20"/>
                </a:solidFill>
                <a:latin typeface="EHUSans-Light"/>
                <a:cs typeface="EHUSans-Light"/>
              </a:rPr>
              <a:t>- </a:t>
            </a:r>
            <a:r>
              <a:rPr sz="550" spc="150" dirty="0">
                <a:solidFill>
                  <a:srgbClr val="231F20"/>
                </a:solidFill>
                <a:latin typeface="EHUSans-Light"/>
                <a:cs typeface="EHUSans-Light"/>
              </a:rPr>
              <a:t> </a:t>
            </a:r>
            <a:r>
              <a:rPr sz="550" b="1" spc="70" dirty="0">
                <a:solidFill>
                  <a:srgbClr val="231F20"/>
                </a:solidFill>
                <a:latin typeface="EHUSans"/>
                <a:cs typeface="EHUSans"/>
                <a:hlinkClick r:id="rId2"/>
              </a:rPr>
              <a:t>www.uik.eus</a:t>
            </a:r>
            <a:endParaRPr sz="550">
              <a:latin typeface="EHUSans"/>
              <a:cs typeface="EHUSans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1290652" y="5923724"/>
            <a:ext cx="951865" cy="1568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50" spc="-20" dirty="0">
                <a:solidFill>
                  <a:srgbClr val="231F20"/>
                </a:solidFill>
                <a:latin typeface="EHUSerif-Light"/>
                <a:cs typeface="EHUSerif-Light"/>
              </a:rPr>
              <a:t>Más</a:t>
            </a:r>
            <a:r>
              <a:rPr sz="950" spc="-80" dirty="0">
                <a:solidFill>
                  <a:srgbClr val="231F20"/>
                </a:solidFill>
                <a:latin typeface="EHUSerif-Light"/>
                <a:cs typeface="EHUSerif-Light"/>
              </a:rPr>
              <a:t> </a:t>
            </a:r>
            <a:r>
              <a:rPr sz="950" spc="-25" dirty="0">
                <a:solidFill>
                  <a:srgbClr val="231F20"/>
                </a:solidFill>
                <a:latin typeface="EHUSerif-Light"/>
                <a:cs typeface="EHUSerif-Light"/>
              </a:rPr>
              <a:t>información</a:t>
            </a:r>
            <a:endParaRPr sz="950">
              <a:latin typeface="EHUSerif-Light"/>
              <a:cs typeface="EHUSerif-Light"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1303352" y="5881742"/>
            <a:ext cx="165100" cy="0"/>
          </a:xfrm>
          <a:custGeom>
            <a:avLst/>
            <a:gdLst/>
            <a:ahLst/>
            <a:cxnLst/>
            <a:rect l="l" t="t" r="r" b="b"/>
            <a:pathLst>
              <a:path w="165100">
                <a:moveTo>
                  <a:pt x="0" y="0"/>
                </a:moveTo>
                <a:lnTo>
                  <a:pt x="165023" y="0"/>
                </a:lnTo>
              </a:path>
            </a:pathLst>
          </a:custGeom>
          <a:ln w="32118">
            <a:solidFill>
              <a:srgbClr val="EB747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027" name="Picture 3" descr="M:\Cursos 17\17 - Komunikazioa\PIEZAS UPV_EHU-parte1\03. IMPRESOS E INVITACIONES\06. Acreditación\logo sin fecha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41900" y="352425"/>
            <a:ext cx="5464294" cy="1752600"/>
          </a:xfrm>
          <a:prstGeom prst="rect">
            <a:avLst/>
          </a:prstGeom>
          <a:noFill/>
        </p:spPr>
      </p:pic>
      <p:pic>
        <p:nvPicPr>
          <p:cNvPr id="27" name="26 Imagen" descr="F:\02 Lana\06 UNESCO Chair - UPV\01 Temas UNESCO\UNESCO Chair Logo.bmp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308100" y="6829426"/>
            <a:ext cx="27432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" name="29 Rectángulo"/>
          <p:cNvSpPr/>
          <p:nvPr/>
        </p:nvSpPr>
        <p:spPr>
          <a:xfrm>
            <a:off x="1231900" y="3095625"/>
            <a:ext cx="37338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800" b="1" spc="-5" dirty="0" smtClean="0">
                <a:solidFill>
                  <a:srgbClr val="5198B3"/>
                </a:solidFill>
                <a:latin typeface="EHUSans"/>
                <a:cs typeface="EHUSans"/>
              </a:rPr>
              <a:t>Javier </a:t>
            </a:r>
            <a:r>
              <a:rPr lang="es-ES" sz="800" b="1" spc="-5" dirty="0" err="1" smtClean="0">
                <a:solidFill>
                  <a:srgbClr val="5198B3"/>
                </a:solidFill>
                <a:latin typeface="EHUSans"/>
                <a:cs typeface="EHUSans"/>
              </a:rPr>
              <a:t>Puldain</a:t>
            </a:r>
            <a:r>
              <a:rPr lang="es-ES" sz="800" b="1" spc="-5" dirty="0" smtClean="0">
                <a:solidFill>
                  <a:srgbClr val="5198B3"/>
                </a:solidFill>
                <a:latin typeface="EHUSans"/>
                <a:cs typeface="EHUSans"/>
              </a:rPr>
              <a:t> </a:t>
            </a:r>
            <a:r>
              <a:rPr lang="es-ES" sz="800" b="1" spc="-5" dirty="0" err="1" smtClean="0">
                <a:solidFill>
                  <a:srgbClr val="5198B3"/>
                </a:solidFill>
                <a:latin typeface="EHUSans"/>
                <a:cs typeface="EHUSans"/>
              </a:rPr>
              <a:t>Huarte</a:t>
            </a:r>
            <a:endParaRPr lang="es-ES" sz="800" dirty="0" smtClean="0">
              <a:latin typeface="EHUSans"/>
              <a:cs typeface="EHUSans"/>
            </a:endParaRPr>
          </a:p>
          <a:p>
            <a:r>
              <a:rPr lang="es-ES" sz="800" i="1" dirty="0" smtClean="0">
                <a:latin typeface="EHUSans-Light" pitchFamily="50"/>
              </a:rPr>
              <a:t>E.T.S. de Arquitectura UPV/EHU (Donostia/San Sebastián)</a:t>
            </a:r>
          </a:p>
          <a:p>
            <a:endParaRPr lang="es-ES" sz="800" dirty="0" smtClean="0">
              <a:latin typeface="EHUSans-Light" pitchFamily="50"/>
            </a:endParaRPr>
          </a:p>
          <a:p>
            <a:endParaRPr lang="es-ES" sz="800" dirty="0" smtClean="0">
              <a:latin typeface="EHUSans-Light" pitchFamily="50"/>
            </a:endParaRPr>
          </a:p>
          <a:p>
            <a:endParaRPr lang="es-ES" sz="800" dirty="0" smtClean="0">
              <a:latin typeface="EHUSans-Light" pitchFamily="50"/>
            </a:endParaRPr>
          </a:p>
          <a:p>
            <a:endParaRPr lang="es-ES" sz="800" dirty="0">
              <a:latin typeface="EHUSans-Light" pitchFamily="50"/>
            </a:endParaRPr>
          </a:p>
        </p:txBody>
      </p:sp>
      <p:sp>
        <p:nvSpPr>
          <p:cNvPr id="31" name="30 Rectángulo"/>
          <p:cNvSpPr/>
          <p:nvPr/>
        </p:nvSpPr>
        <p:spPr>
          <a:xfrm>
            <a:off x="1155700" y="3400425"/>
            <a:ext cx="38100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sz="800" dirty="0" smtClean="0">
                <a:latin typeface="EHUSans-Light" pitchFamily="50"/>
              </a:rPr>
              <a:t>Arquitecto por la Escuela Técnica Superior de Arquitectura de Madrid, 1989; Máster en Ordenación del Territorio y Medio Ambiente, Universidad de Deusto, 2002; Doctor Arquitecto, Departamento de Arquitectura, Universidad del País Vasco, 2013 tesis: los limes en el tiempo: paisaje, territorio y confines construidos, Profesor en la Escuela Superior de Arquitectura de San Sebastián (desde 1999), en la que imparte: proiektuak6, cuatrimestral (euskara); design9, cuatrimestral (inglés), arquitectura y paisaje (mención/optativa del Grado, castellano)… es profesor del </a:t>
            </a:r>
            <a:r>
              <a:rPr lang="es-ES" sz="800" dirty="0" err="1" smtClean="0">
                <a:latin typeface="EHUSans-Light" pitchFamily="50"/>
              </a:rPr>
              <a:t>Master</a:t>
            </a:r>
            <a:r>
              <a:rPr lang="es-ES" sz="800" dirty="0" smtClean="0">
                <a:latin typeface="EHUSans-Light" pitchFamily="50"/>
              </a:rPr>
              <a:t> habilitante y miembro del Tribunal Fin de Máster Universitario en Arquitectura. Imparte asimismo clase en el Máster en Gestión del Paisaje. Patrimonio, Territorio y Ciudad (en la Facultad de Letras de Gasteiz, UPV) En la actualidad, 2017, es Secretario del Departamento de Arquitectura.</a:t>
            </a:r>
            <a:endParaRPr lang="es-ES" sz="800" dirty="0">
              <a:latin typeface="EHUSans-Light" pitchFamily="50"/>
            </a:endParaRPr>
          </a:p>
        </p:txBody>
      </p:sp>
      <p:pic>
        <p:nvPicPr>
          <p:cNvPr id="2051" name="Picture 3" descr="C:\Users\sczpasal\AppData\Local\Microsoft\Windows\Temporary Internet Files\Content.Outlook\VKDXAYPT\B_005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956300" y="4238625"/>
            <a:ext cx="2846035" cy="2056705"/>
          </a:xfrm>
          <a:prstGeom prst="rect">
            <a:avLst/>
          </a:prstGeom>
          <a:noFill/>
        </p:spPr>
      </p:pic>
      <p:sp>
        <p:nvSpPr>
          <p:cNvPr id="34" name="33 Rectángulo"/>
          <p:cNvSpPr/>
          <p:nvPr/>
        </p:nvSpPr>
        <p:spPr>
          <a:xfrm>
            <a:off x="5880100" y="3781425"/>
            <a:ext cx="1839286" cy="32919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2700" marR="5080" algn="just">
              <a:lnSpc>
                <a:spcPts val="2000"/>
              </a:lnSpc>
            </a:pPr>
            <a:r>
              <a:rPr lang="es-ES" sz="1500" b="1" dirty="0" smtClean="0">
                <a:solidFill>
                  <a:srgbClr val="EB7476"/>
                </a:solidFill>
                <a:latin typeface="EHUSerif"/>
                <a:cs typeface="EHUSerif"/>
              </a:rPr>
              <a:t>11.julio –</a:t>
            </a:r>
            <a:r>
              <a:rPr lang="es-ES" sz="1500" b="1" spc="-100" dirty="0" smtClean="0">
                <a:solidFill>
                  <a:srgbClr val="EB7476"/>
                </a:solidFill>
                <a:latin typeface="EHUSerif"/>
                <a:cs typeface="EHUSerif"/>
              </a:rPr>
              <a:t> </a:t>
            </a:r>
            <a:r>
              <a:rPr lang="es-ES" sz="1500" b="1" dirty="0" smtClean="0">
                <a:solidFill>
                  <a:srgbClr val="EB7476"/>
                </a:solidFill>
                <a:latin typeface="EHUSerif"/>
                <a:cs typeface="EHUSerif"/>
              </a:rPr>
              <a:t>12.julio</a:t>
            </a:r>
            <a:endParaRPr lang="es-ES" sz="1500" dirty="0">
              <a:latin typeface="EHUSerif"/>
              <a:cs typeface="EHUSerif"/>
            </a:endParaRPr>
          </a:p>
        </p:txBody>
      </p:sp>
      <p:pic>
        <p:nvPicPr>
          <p:cNvPr id="1026" name="Picture 2" descr="C:\Users\sczpasal\Desktop\2017\Logos 2017\ej_ingurumena_centrada_color.pn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279900" y="6829425"/>
            <a:ext cx="914400" cy="56356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5" name="54 Imagen" descr="Foto Congreso Julio.jpg"/>
          <p:cNvPicPr>
            <a:picLocks noGrp="1" noChangeAspect="1"/>
          </p:cNvPicPr>
          <p:nvPr isPhoto="1"/>
        </p:nvPicPr>
        <p:blipFill>
          <a:blip r:embed="rId2" cstate="print">
            <a:lum contrast="-65000"/>
          </a:blip>
          <a:stretch>
            <a:fillRect/>
          </a:stretch>
        </p:blipFill>
        <p:spPr>
          <a:xfrm>
            <a:off x="0" y="0"/>
            <a:ext cx="5499100" cy="7562850"/>
          </a:xfrm>
          <a:prstGeom prst="rect">
            <a:avLst/>
          </a:prstGeom>
          <a:noFill/>
          <a:ln>
            <a:noFill/>
          </a:ln>
        </p:spPr>
      </p:pic>
      <p:sp>
        <p:nvSpPr>
          <p:cNvPr id="31" name="object 31"/>
          <p:cNvSpPr/>
          <p:nvPr/>
        </p:nvSpPr>
        <p:spPr>
          <a:xfrm>
            <a:off x="5777999" y="691405"/>
            <a:ext cx="260985" cy="0"/>
          </a:xfrm>
          <a:custGeom>
            <a:avLst/>
            <a:gdLst/>
            <a:ahLst/>
            <a:cxnLst/>
            <a:rect l="l" t="t" r="r" b="b"/>
            <a:pathLst>
              <a:path w="260985">
                <a:moveTo>
                  <a:pt x="0" y="0"/>
                </a:moveTo>
                <a:lnTo>
                  <a:pt x="260997" y="0"/>
                </a:lnTo>
              </a:path>
            </a:pathLst>
          </a:custGeom>
          <a:ln w="50800">
            <a:solidFill>
              <a:srgbClr val="EB747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440999" y="691405"/>
            <a:ext cx="260985" cy="0"/>
          </a:xfrm>
          <a:custGeom>
            <a:avLst/>
            <a:gdLst/>
            <a:ahLst/>
            <a:cxnLst/>
            <a:rect l="l" t="t" r="r" b="b"/>
            <a:pathLst>
              <a:path w="260984">
                <a:moveTo>
                  <a:pt x="0" y="0"/>
                </a:moveTo>
                <a:lnTo>
                  <a:pt x="260997" y="0"/>
                </a:lnTo>
              </a:path>
            </a:pathLst>
          </a:custGeom>
          <a:ln w="50800">
            <a:solidFill>
              <a:srgbClr val="EB747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 txBox="1"/>
          <p:nvPr/>
        </p:nvSpPr>
        <p:spPr>
          <a:xfrm>
            <a:off x="5765299" y="749112"/>
            <a:ext cx="1579245" cy="5975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b="1" spc="-45" dirty="0">
                <a:solidFill>
                  <a:srgbClr val="231F20"/>
                </a:solidFill>
                <a:latin typeface="EHUSerif"/>
                <a:cs typeface="EHUSerif"/>
              </a:rPr>
              <a:t>Programa</a:t>
            </a:r>
            <a:endParaRPr sz="1800" dirty="0">
              <a:latin typeface="EHUSerif"/>
              <a:cs typeface="EHUSerif"/>
            </a:endParaRPr>
          </a:p>
          <a:p>
            <a:pPr marL="12700">
              <a:lnSpc>
                <a:spcPct val="100000"/>
              </a:lnSpc>
              <a:spcBef>
                <a:spcPts val="1275"/>
              </a:spcBef>
            </a:pPr>
            <a:r>
              <a:rPr lang="es-ES" sz="1000" b="1" dirty="0" smtClean="0">
                <a:solidFill>
                  <a:srgbClr val="5198B3"/>
                </a:solidFill>
                <a:latin typeface="EHUSans"/>
                <a:cs typeface="EHUSans"/>
              </a:rPr>
              <a:t>11 de julio</a:t>
            </a:r>
            <a:endParaRPr sz="1000" dirty="0">
              <a:latin typeface="EHUSans"/>
              <a:cs typeface="EHUSans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5765299" y="1455087"/>
            <a:ext cx="1832610" cy="73866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dirty="0" smtClean="0">
                <a:solidFill>
                  <a:srgbClr val="5198B3"/>
                </a:solidFill>
                <a:latin typeface="EHUSans"/>
                <a:cs typeface="EHUSans"/>
              </a:rPr>
              <a:t>09:</a:t>
            </a:r>
            <a:r>
              <a:rPr lang="es-ES" sz="800" dirty="0" smtClean="0">
                <a:solidFill>
                  <a:srgbClr val="5198B3"/>
                </a:solidFill>
                <a:latin typeface="EHUSans"/>
                <a:cs typeface="EHUSans"/>
              </a:rPr>
              <a:t>15</a:t>
            </a:r>
            <a:r>
              <a:rPr sz="800" dirty="0" smtClean="0">
                <a:solidFill>
                  <a:srgbClr val="5198B3"/>
                </a:solidFill>
                <a:latin typeface="EHUSans"/>
                <a:cs typeface="EHUSans"/>
              </a:rPr>
              <a:t> </a:t>
            </a:r>
            <a:r>
              <a:rPr lang="es-ES" sz="800" dirty="0" smtClean="0">
                <a:solidFill>
                  <a:srgbClr val="5198B3"/>
                </a:solidFill>
                <a:latin typeface="EHUSans"/>
                <a:cs typeface="EHUSans"/>
              </a:rPr>
              <a:t>–</a:t>
            </a:r>
            <a:r>
              <a:rPr sz="800" spc="-100" dirty="0" smtClean="0">
                <a:solidFill>
                  <a:srgbClr val="5198B3"/>
                </a:solidFill>
                <a:latin typeface="EHUSans"/>
                <a:cs typeface="EHUSans"/>
              </a:rPr>
              <a:t> </a:t>
            </a:r>
            <a:r>
              <a:rPr sz="800" dirty="0" smtClean="0">
                <a:solidFill>
                  <a:srgbClr val="5198B3"/>
                </a:solidFill>
                <a:latin typeface="EHUSans"/>
                <a:cs typeface="EHUSans"/>
              </a:rPr>
              <a:t>09:</a:t>
            </a:r>
            <a:r>
              <a:rPr lang="es-ES" sz="800" dirty="0" smtClean="0">
                <a:solidFill>
                  <a:srgbClr val="5198B3"/>
                </a:solidFill>
                <a:latin typeface="EHUSans"/>
                <a:cs typeface="EHUSans"/>
              </a:rPr>
              <a:t>45</a:t>
            </a:r>
            <a:endParaRPr sz="800" dirty="0">
              <a:latin typeface="EHUSans"/>
              <a:cs typeface="EHUSans"/>
            </a:endParaRPr>
          </a:p>
          <a:p>
            <a:pPr marL="12700">
              <a:lnSpc>
                <a:spcPct val="100000"/>
              </a:lnSpc>
            </a:pPr>
            <a:r>
              <a:rPr lang="es-ES" sz="800" spc="-10" dirty="0" smtClean="0">
                <a:solidFill>
                  <a:srgbClr val="231F20"/>
                </a:solidFill>
                <a:latin typeface="EHUSans-Light"/>
                <a:cs typeface="EHUSans-Light"/>
              </a:rPr>
              <a:t>Presentación </a:t>
            </a:r>
          </a:p>
          <a:p>
            <a:pPr marL="12700">
              <a:lnSpc>
                <a:spcPct val="100000"/>
              </a:lnSpc>
              <a:buFontTx/>
              <a:buChar char="-"/>
            </a:pPr>
            <a:r>
              <a:rPr lang="es-ES" sz="800" dirty="0" smtClean="0">
                <a:latin typeface="EHUSans-Light" pitchFamily="50"/>
              </a:rPr>
              <a:t> Departamento de Medio Ambiente, Planificación Territorial y Vivienda</a:t>
            </a:r>
          </a:p>
          <a:p>
            <a:pPr marL="12700">
              <a:lnSpc>
                <a:spcPct val="100000"/>
              </a:lnSpc>
              <a:buFontTx/>
              <a:buChar char="-"/>
            </a:pPr>
            <a:r>
              <a:rPr lang="es-ES" sz="800" dirty="0" smtClean="0">
                <a:latin typeface="EHUSans-Light" pitchFamily="50"/>
              </a:rPr>
              <a:t> Cátedra UNESCO de Paisajes Culturales y Patrimonio (UPV/EHU)</a:t>
            </a:r>
            <a:endParaRPr sz="800" dirty="0">
              <a:latin typeface="EHUSans-Light" pitchFamily="50"/>
              <a:cs typeface="EHUSans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5803900" y="2333625"/>
            <a:ext cx="2248401" cy="86177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dirty="0" smtClean="0">
                <a:solidFill>
                  <a:srgbClr val="5198B3"/>
                </a:solidFill>
                <a:latin typeface="EHUSans"/>
                <a:cs typeface="EHUSans"/>
              </a:rPr>
              <a:t>09:</a:t>
            </a:r>
            <a:r>
              <a:rPr lang="es-ES" sz="800" dirty="0" smtClean="0">
                <a:solidFill>
                  <a:srgbClr val="5198B3"/>
                </a:solidFill>
                <a:latin typeface="EHUSans"/>
                <a:cs typeface="EHUSans"/>
              </a:rPr>
              <a:t>45</a:t>
            </a:r>
            <a:r>
              <a:rPr sz="800" dirty="0" smtClean="0">
                <a:solidFill>
                  <a:srgbClr val="5198B3"/>
                </a:solidFill>
                <a:latin typeface="EHUSans"/>
                <a:cs typeface="EHUSans"/>
              </a:rPr>
              <a:t>-</a:t>
            </a:r>
            <a:r>
              <a:rPr sz="800" spc="-100" dirty="0" smtClean="0">
                <a:solidFill>
                  <a:srgbClr val="5198B3"/>
                </a:solidFill>
                <a:latin typeface="EHUSans"/>
                <a:cs typeface="EHUSans"/>
              </a:rPr>
              <a:t> </a:t>
            </a:r>
            <a:r>
              <a:rPr lang="es-ES" sz="800" spc="-100" dirty="0" smtClean="0">
                <a:solidFill>
                  <a:srgbClr val="5198B3"/>
                </a:solidFill>
                <a:latin typeface="EHUSans"/>
                <a:cs typeface="EHUSans"/>
              </a:rPr>
              <a:t>11</a:t>
            </a:r>
            <a:r>
              <a:rPr sz="800" dirty="0" smtClean="0">
                <a:solidFill>
                  <a:srgbClr val="5198B3"/>
                </a:solidFill>
                <a:latin typeface="EHUSans"/>
                <a:cs typeface="EHUSans"/>
              </a:rPr>
              <a:t>:</a:t>
            </a:r>
            <a:r>
              <a:rPr lang="es-ES" sz="800" dirty="0" smtClean="0">
                <a:solidFill>
                  <a:srgbClr val="5198B3"/>
                </a:solidFill>
                <a:latin typeface="EHUSans"/>
                <a:cs typeface="EHUSans"/>
              </a:rPr>
              <a:t>00</a:t>
            </a:r>
          </a:p>
          <a:p>
            <a:pPr marL="12700">
              <a:lnSpc>
                <a:spcPct val="100000"/>
              </a:lnSpc>
            </a:pPr>
            <a:r>
              <a:rPr lang="es-ES" sz="800" dirty="0" smtClean="0">
                <a:latin typeface="EHUSans-Light" pitchFamily="50"/>
              </a:rPr>
              <a:t>Conferencia: “Patrimonio industrial, paisajes culturales y desarrollo regional: recuperar espacios del abandono”. Miguel Ángel Álvarez Areces (Presidente de INCUNA y de TICCIH – España – Comité Internacional de Patrimonio Industrial) </a:t>
            </a:r>
            <a:endParaRPr sz="800" dirty="0">
              <a:latin typeface="EHUSans-Light" pitchFamily="50"/>
              <a:cs typeface="EHUSans-Light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5803900" y="3400425"/>
            <a:ext cx="2236470" cy="24622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dirty="0" smtClean="0">
                <a:solidFill>
                  <a:srgbClr val="5198B3"/>
                </a:solidFill>
                <a:latin typeface="EHUSans"/>
                <a:cs typeface="EHUSans"/>
              </a:rPr>
              <a:t>1</a:t>
            </a:r>
            <a:r>
              <a:rPr lang="es-ES" sz="800" dirty="0" smtClean="0">
                <a:solidFill>
                  <a:srgbClr val="5198B3"/>
                </a:solidFill>
                <a:latin typeface="EHUSans"/>
                <a:cs typeface="EHUSans"/>
              </a:rPr>
              <a:t>1</a:t>
            </a:r>
            <a:r>
              <a:rPr sz="800" dirty="0" smtClean="0">
                <a:solidFill>
                  <a:srgbClr val="5198B3"/>
                </a:solidFill>
                <a:latin typeface="EHUSans"/>
                <a:cs typeface="EHUSans"/>
              </a:rPr>
              <a:t>:</a:t>
            </a:r>
            <a:r>
              <a:rPr lang="es-ES" sz="800" dirty="0" smtClean="0">
                <a:solidFill>
                  <a:srgbClr val="5198B3"/>
                </a:solidFill>
                <a:latin typeface="EHUSans"/>
                <a:cs typeface="EHUSans"/>
              </a:rPr>
              <a:t>00</a:t>
            </a:r>
            <a:r>
              <a:rPr sz="800" dirty="0" smtClean="0">
                <a:solidFill>
                  <a:srgbClr val="5198B3"/>
                </a:solidFill>
                <a:latin typeface="EHUSans"/>
                <a:cs typeface="EHUSans"/>
              </a:rPr>
              <a:t> </a:t>
            </a:r>
            <a:r>
              <a:rPr sz="800" dirty="0">
                <a:solidFill>
                  <a:srgbClr val="5198B3"/>
                </a:solidFill>
                <a:latin typeface="EHUSans"/>
                <a:cs typeface="EHUSans"/>
              </a:rPr>
              <a:t>-</a:t>
            </a:r>
            <a:r>
              <a:rPr sz="800" spc="-100" dirty="0">
                <a:solidFill>
                  <a:srgbClr val="5198B3"/>
                </a:solidFill>
                <a:latin typeface="EHUSans"/>
                <a:cs typeface="EHUSans"/>
              </a:rPr>
              <a:t> </a:t>
            </a:r>
            <a:r>
              <a:rPr sz="800" dirty="0" smtClean="0">
                <a:solidFill>
                  <a:srgbClr val="5198B3"/>
                </a:solidFill>
                <a:latin typeface="EHUSans"/>
                <a:cs typeface="EHUSans"/>
              </a:rPr>
              <a:t>11:30</a:t>
            </a:r>
            <a:endParaRPr lang="es-ES" sz="800" dirty="0" smtClean="0">
              <a:solidFill>
                <a:srgbClr val="5198B3"/>
              </a:solidFill>
              <a:latin typeface="EHUSans"/>
              <a:cs typeface="EHUSans"/>
            </a:endParaRPr>
          </a:p>
          <a:p>
            <a:pPr marL="12700" marR="5080">
              <a:lnSpc>
                <a:spcPct val="100000"/>
              </a:lnSpc>
            </a:pPr>
            <a:r>
              <a:rPr lang="es-ES" sz="800" spc="-5" dirty="0" smtClean="0">
                <a:solidFill>
                  <a:srgbClr val="231F20"/>
                </a:solidFill>
                <a:latin typeface="EHUSans-Light"/>
                <a:cs typeface="EHUSans-Light"/>
              </a:rPr>
              <a:t>Pausa</a:t>
            </a:r>
            <a:endParaRPr sz="800" dirty="0">
              <a:latin typeface="EHUSans-Light"/>
              <a:cs typeface="EHUSans-Light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5803900" y="3857625"/>
            <a:ext cx="2248401" cy="86177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dirty="0">
                <a:solidFill>
                  <a:srgbClr val="5198B3"/>
                </a:solidFill>
                <a:latin typeface="EHUSans"/>
                <a:cs typeface="EHUSans"/>
              </a:rPr>
              <a:t>11:30 </a:t>
            </a:r>
            <a:r>
              <a:rPr lang="es-ES" sz="800" dirty="0" smtClean="0">
                <a:solidFill>
                  <a:srgbClr val="5198B3"/>
                </a:solidFill>
                <a:latin typeface="EHUSans"/>
                <a:cs typeface="EHUSans"/>
              </a:rPr>
              <a:t>–</a:t>
            </a:r>
            <a:r>
              <a:rPr sz="800" spc="-100" dirty="0" smtClean="0">
                <a:solidFill>
                  <a:srgbClr val="5198B3"/>
                </a:solidFill>
                <a:latin typeface="EHUSans"/>
                <a:cs typeface="EHUSans"/>
              </a:rPr>
              <a:t> </a:t>
            </a:r>
            <a:r>
              <a:rPr sz="800" dirty="0" smtClean="0">
                <a:solidFill>
                  <a:srgbClr val="5198B3"/>
                </a:solidFill>
                <a:latin typeface="EHUSans"/>
                <a:cs typeface="EHUSans"/>
              </a:rPr>
              <a:t>12:</a:t>
            </a:r>
            <a:r>
              <a:rPr lang="es-ES" sz="800" dirty="0" smtClean="0">
                <a:solidFill>
                  <a:srgbClr val="5198B3"/>
                </a:solidFill>
                <a:latin typeface="EHUSans"/>
                <a:cs typeface="EHUSans"/>
              </a:rPr>
              <a:t>15</a:t>
            </a:r>
            <a:endParaRPr sz="800" dirty="0">
              <a:latin typeface="EHUSans"/>
              <a:cs typeface="EHUSans"/>
            </a:endParaRPr>
          </a:p>
          <a:p>
            <a:pPr marL="12700"/>
            <a:r>
              <a:rPr lang="es-ES" sz="800" dirty="0" smtClean="0"/>
              <a:t> </a:t>
            </a:r>
            <a:r>
              <a:rPr lang="es-ES" sz="800" dirty="0" smtClean="0">
                <a:latin typeface="EHUSans-Light" pitchFamily="50"/>
              </a:rPr>
              <a:t>Conferencia “Una experiencia territorial y colaborativa: Plan Acción 3R”. Enrique M. Cobreros García (Director de AEICE, Clúster de Hábitat y Construcción Eficiente de Castilla y León)</a:t>
            </a:r>
          </a:p>
          <a:p>
            <a:pPr marL="12700">
              <a:lnSpc>
                <a:spcPct val="100000"/>
              </a:lnSpc>
            </a:pPr>
            <a:endParaRPr sz="800" dirty="0">
              <a:latin typeface="EHUSans-Light"/>
              <a:cs typeface="EHUSans-Light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5803900" y="4772025"/>
            <a:ext cx="2248401" cy="10207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dirty="0" smtClean="0">
                <a:solidFill>
                  <a:srgbClr val="5198B3"/>
                </a:solidFill>
                <a:latin typeface="EHUSans"/>
                <a:cs typeface="EHUSans"/>
              </a:rPr>
              <a:t>12:</a:t>
            </a:r>
            <a:r>
              <a:rPr lang="es-ES" sz="800" dirty="0" smtClean="0">
                <a:solidFill>
                  <a:srgbClr val="5198B3"/>
                </a:solidFill>
                <a:latin typeface="EHUSans"/>
                <a:cs typeface="EHUSans"/>
              </a:rPr>
              <a:t>15</a:t>
            </a:r>
            <a:r>
              <a:rPr sz="800" dirty="0" smtClean="0">
                <a:solidFill>
                  <a:srgbClr val="5198B3"/>
                </a:solidFill>
                <a:latin typeface="EHUSans"/>
                <a:cs typeface="EHUSans"/>
              </a:rPr>
              <a:t> </a:t>
            </a:r>
            <a:r>
              <a:rPr lang="es-ES" sz="800" dirty="0" smtClean="0">
                <a:solidFill>
                  <a:srgbClr val="5198B3"/>
                </a:solidFill>
                <a:latin typeface="EHUSans"/>
                <a:cs typeface="EHUSans"/>
              </a:rPr>
              <a:t>–</a:t>
            </a:r>
            <a:r>
              <a:rPr sz="800" spc="-100" dirty="0" smtClean="0">
                <a:solidFill>
                  <a:srgbClr val="5198B3"/>
                </a:solidFill>
                <a:latin typeface="EHUSans"/>
                <a:cs typeface="EHUSans"/>
              </a:rPr>
              <a:t> </a:t>
            </a:r>
            <a:r>
              <a:rPr sz="800" dirty="0" smtClean="0">
                <a:solidFill>
                  <a:srgbClr val="5198B3"/>
                </a:solidFill>
                <a:latin typeface="EHUSans"/>
                <a:cs typeface="EHUSans"/>
              </a:rPr>
              <a:t>13:</a:t>
            </a:r>
            <a:r>
              <a:rPr lang="es-ES" sz="800" dirty="0" smtClean="0">
                <a:solidFill>
                  <a:srgbClr val="5198B3"/>
                </a:solidFill>
                <a:latin typeface="EHUSans"/>
                <a:cs typeface="EHUSans"/>
              </a:rPr>
              <a:t>30</a:t>
            </a:r>
            <a:endParaRPr sz="800" dirty="0">
              <a:latin typeface="EHUSans"/>
              <a:cs typeface="EHUSans"/>
            </a:endParaRPr>
          </a:p>
          <a:p>
            <a:pPr marL="12700" marR="5080">
              <a:lnSpc>
                <a:spcPct val="100000"/>
              </a:lnSpc>
            </a:pPr>
            <a:r>
              <a:rPr lang="es-ES" sz="800" dirty="0" smtClean="0">
                <a:latin typeface="EHUSans-Light" pitchFamily="50"/>
              </a:rPr>
              <a:t>Conferencia “Espacio participativo de recuperación urbana: investigación y acción en el periférico barrio de Puerta Bonita en Carabanchel (Madrid)”, María Antonia Fernández Nieto, Jorge Gallego Sánchez-</a:t>
            </a:r>
            <a:r>
              <a:rPr lang="es-ES" sz="800" dirty="0" err="1" smtClean="0">
                <a:latin typeface="EHUSans-Light" pitchFamily="50"/>
              </a:rPr>
              <a:t>Torija</a:t>
            </a:r>
            <a:r>
              <a:rPr lang="es-ES" sz="800" dirty="0" smtClean="0">
                <a:latin typeface="EHUSans-Light" pitchFamily="50"/>
              </a:rPr>
              <a:t> (Grupo Investigación “Arquitecturas Ocasionales” de la Universidad  Francisco de Vitoria)</a:t>
            </a:r>
            <a:endParaRPr sz="800" dirty="0">
              <a:latin typeface="EHUSans-Light" pitchFamily="50"/>
              <a:cs typeface="EHUSans-Light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8384299" y="1190625"/>
            <a:ext cx="1579245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s-ES" sz="1000" b="1" dirty="0" smtClean="0">
                <a:solidFill>
                  <a:srgbClr val="5198B3"/>
                </a:solidFill>
                <a:latin typeface="EHUSans"/>
                <a:cs typeface="EHUSans"/>
              </a:rPr>
              <a:t>12 de julio</a:t>
            </a:r>
            <a:endParaRPr sz="1000" dirty="0">
              <a:latin typeface="EHUSans"/>
              <a:cs typeface="EHUSans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8384299" y="1455087"/>
            <a:ext cx="1991601" cy="49244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dirty="0" smtClean="0">
                <a:solidFill>
                  <a:srgbClr val="5198B3"/>
                </a:solidFill>
                <a:latin typeface="EHUSans"/>
                <a:cs typeface="EHUSans"/>
              </a:rPr>
              <a:t>09:</a:t>
            </a:r>
            <a:r>
              <a:rPr lang="es-ES" sz="800" dirty="0" smtClean="0">
                <a:solidFill>
                  <a:srgbClr val="5198B3"/>
                </a:solidFill>
                <a:latin typeface="EHUSans"/>
                <a:cs typeface="EHUSans"/>
              </a:rPr>
              <a:t>45</a:t>
            </a:r>
            <a:r>
              <a:rPr sz="800" dirty="0" smtClean="0">
                <a:solidFill>
                  <a:srgbClr val="5198B3"/>
                </a:solidFill>
                <a:latin typeface="EHUSans"/>
                <a:cs typeface="EHUSans"/>
              </a:rPr>
              <a:t> </a:t>
            </a:r>
            <a:r>
              <a:rPr lang="es-ES" sz="800" dirty="0" smtClean="0">
                <a:solidFill>
                  <a:srgbClr val="5198B3"/>
                </a:solidFill>
                <a:latin typeface="EHUSans"/>
                <a:cs typeface="EHUSans"/>
              </a:rPr>
              <a:t>–</a:t>
            </a:r>
            <a:r>
              <a:rPr sz="800" spc="-100" dirty="0" smtClean="0">
                <a:solidFill>
                  <a:srgbClr val="5198B3"/>
                </a:solidFill>
                <a:latin typeface="EHUSans"/>
                <a:cs typeface="EHUSans"/>
              </a:rPr>
              <a:t> </a:t>
            </a:r>
            <a:r>
              <a:rPr lang="es-ES" sz="800" spc="-100" dirty="0" smtClean="0">
                <a:solidFill>
                  <a:srgbClr val="5198B3"/>
                </a:solidFill>
                <a:latin typeface="EHUSans"/>
                <a:cs typeface="EHUSans"/>
              </a:rPr>
              <a:t>11</a:t>
            </a:r>
            <a:r>
              <a:rPr sz="800" dirty="0" smtClean="0">
                <a:solidFill>
                  <a:srgbClr val="5198B3"/>
                </a:solidFill>
                <a:latin typeface="EHUSans"/>
                <a:cs typeface="EHUSans"/>
              </a:rPr>
              <a:t>:</a:t>
            </a:r>
            <a:r>
              <a:rPr lang="es-ES" sz="800" dirty="0" smtClean="0">
                <a:solidFill>
                  <a:srgbClr val="5198B3"/>
                </a:solidFill>
                <a:latin typeface="EHUSans"/>
                <a:cs typeface="EHUSans"/>
              </a:rPr>
              <a:t>00</a:t>
            </a:r>
            <a:endParaRPr sz="800" dirty="0">
              <a:latin typeface="EHUSans"/>
              <a:cs typeface="EHUSans"/>
            </a:endParaRPr>
          </a:p>
          <a:p>
            <a:r>
              <a:rPr lang="es-ES" sz="800" dirty="0" smtClean="0">
                <a:latin typeface="EHUSans-Light" pitchFamily="50"/>
              </a:rPr>
              <a:t>Conferencia “</a:t>
            </a:r>
            <a:r>
              <a:rPr lang="es-ES" sz="800" dirty="0" err="1" smtClean="0">
                <a:latin typeface="EHUSans-Light" pitchFamily="50"/>
              </a:rPr>
              <a:t>Hiper-Adjacencia</a:t>
            </a:r>
            <a:r>
              <a:rPr lang="es-ES" sz="800" dirty="0" smtClean="0">
                <a:latin typeface="EHUSans-Light" pitchFamily="50"/>
              </a:rPr>
              <a:t>: la industria como catalizador urbano”, Mikel </a:t>
            </a:r>
            <a:r>
              <a:rPr lang="es-ES" sz="800" dirty="0" err="1" smtClean="0">
                <a:latin typeface="EHUSans-Light" pitchFamily="50"/>
              </a:rPr>
              <a:t>Azkona</a:t>
            </a:r>
            <a:r>
              <a:rPr lang="es-ES" sz="800" dirty="0" smtClean="0">
                <a:latin typeface="EHUSans-Light" pitchFamily="50"/>
              </a:rPr>
              <a:t> </a:t>
            </a:r>
            <a:r>
              <a:rPr lang="es-ES" sz="800" dirty="0" smtClean="0">
                <a:latin typeface="EHUSans-Light" pitchFamily="50"/>
              </a:rPr>
              <a:t>Uribe</a:t>
            </a:r>
          </a:p>
        </p:txBody>
      </p:sp>
      <p:sp>
        <p:nvSpPr>
          <p:cNvPr id="44" name="object 44"/>
          <p:cNvSpPr txBox="1"/>
          <p:nvPr/>
        </p:nvSpPr>
        <p:spPr>
          <a:xfrm>
            <a:off x="8394700" y="2105025"/>
            <a:ext cx="1902460" cy="36933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s-ES" sz="800" dirty="0" smtClean="0">
                <a:solidFill>
                  <a:srgbClr val="5198B3"/>
                </a:solidFill>
                <a:latin typeface="EHUSans"/>
                <a:cs typeface="EHUSans"/>
              </a:rPr>
              <a:t>11</a:t>
            </a:r>
            <a:r>
              <a:rPr sz="800" dirty="0" smtClean="0">
                <a:solidFill>
                  <a:srgbClr val="5198B3"/>
                </a:solidFill>
                <a:latin typeface="EHUSans"/>
                <a:cs typeface="EHUSans"/>
              </a:rPr>
              <a:t>:</a:t>
            </a:r>
            <a:r>
              <a:rPr lang="es-ES" sz="800" dirty="0" smtClean="0">
                <a:solidFill>
                  <a:srgbClr val="5198B3"/>
                </a:solidFill>
                <a:latin typeface="EHUSans"/>
                <a:cs typeface="EHUSans"/>
              </a:rPr>
              <a:t>00</a:t>
            </a:r>
            <a:r>
              <a:rPr sz="800" dirty="0" smtClean="0">
                <a:solidFill>
                  <a:srgbClr val="5198B3"/>
                </a:solidFill>
                <a:latin typeface="EHUSans"/>
                <a:cs typeface="EHUSans"/>
              </a:rPr>
              <a:t> </a:t>
            </a:r>
            <a:r>
              <a:rPr lang="es-ES" sz="800" dirty="0" smtClean="0">
                <a:solidFill>
                  <a:srgbClr val="5198B3"/>
                </a:solidFill>
                <a:latin typeface="EHUSans"/>
                <a:cs typeface="EHUSans"/>
              </a:rPr>
              <a:t>–</a:t>
            </a:r>
            <a:r>
              <a:rPr sz="800" spc="-100" dirty="0" smtClean="0">
                <a:solidFill>
                  <a:srgbClr val="5198B3"/>
                </a:solidFill>
                <a:latin typeface="EHUSans"/>
                <a:cs typeface="EHUSans"/>
              </a:rPr>
              <a:t> </a:t>
            </a:r>
            <a:r>
              <a:rPr sz="800" dirty="0" smtClean="0">
                <a:solidFill>
                  <a:srgbClr val="5198B3"/>
                </a:solidFill>
                <a:latin typeface="EHUSans"/>
                <a:cs typeface="EHUSans"/>
              </a:rPr>
              <a:t>1</a:t>
            </a:r>
            <a:r>
              <a:rPr lang="es-ES" sz="800" dirty="0" smtClean="0">
                <a:solidFill>
                  <a:srgbClr val="5198B3"/>
                </a:solidFill>
                <a:latin typeface="EHUSans"/>
                <a:cs typeface="EHUSans"/>
              </a:rPr>
              <a:t>1</a:t>
            </a:r>
            <a:r>
              <a:rPr sz="800" dirty="0" smtClean="0">
                <a:solidFill>
                  <a:srgbClr val="5198B3"/>
                </a:solidFill>
                <a:latin typeface="EHUSans"/>
                <a:cs typeface="EHUSans"/>
              </a:rPr>
              <a:t>:</a:t>
            </a:r>
            <a:r>
              <a:rPr lang="es-ES" sz="800" dirty="0" smtClean="0">
                <a:solidFill>
                  <a:srgbClr val="5198B3"/>
                </a:solidFill>
                <a:latin typeface="EHUSans"/>
                <a:cs typeface="EHUSans"/>
              </a:rPr>
              <a:t>20</a:t>
            </a:r>
            <a:endParaRPr sz="800" b="1" dirty="0">
              <a:latin typeface="EHUSans"/>
              <a:cs typeface="EHUSans"/>
            </a:endParaRPr>
          </a:p>
          <a:p>
            <a:pPr marL="12700" marR="5080">
              <a:lnSpc>
                <a:spcPct val="100000"/>
              </a:lnSpc>
            </a:pPr>
            <a:r>
              <a:rPr lang="es-ES" sz="800" spc="-5" dirty="0" smtClean="0">
                <a:solidFill>
                  <a:srgbClr val="231F20"/>
                </a:solidFill>
                <a:latin typeface="EHUSans-Light"/>
                <a:cs typeface="EHUSans-Light"/>
              </a:rPr>
              <a:t>Comunicación nº1</a:t>
            </a:r>
          </a:p>
          <a:p>
            <a:pPr marL="12700" marR="5080">
              <a:lnSpc>
                <a:spcPct val="100000"/>
              </a:lnSpc>
            </a:pPr>
            <a:endParaRPr sz="800" dirty="0">
              <a:latin typeface="EHUSans-Light"/>
              <a:cs typeface="EHUSans-Light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8394700" y="2486025"/>
            <a:ext cx="1917064" cy="24622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dirty="0" smtClean="0">
                <a:solidFill>
                  <a:srgbClr val="5198B3"/>
                </a:solidFill>
                <a:latin typeface="EHUSans"/>
                <a:cs typeface="EHUSans"/>
              </a:rPr>
              <a:t>1</a:t>
            </a:r>
            <a:r>
              <a:rPr lang="es-ES" sz="800" dirty="0" smtClean="0">
                <a:solidFill>
                  <a:srgbClr val="5198B3"/>
                </a:solidFill>
                <a:latin typeface="EHUSans"/>
                <a:cs typeface="EHUSans"/>
              </a:rPr>
              <a:t>1</a:t>
            </a:r>
            <a:r>
              <a:rPr sz="800" dirty="0" smtClean="0">
                <a:solidFill>
                  <a:srgbClr val="5198B3"/>
                </a:solidFill>
                <a:latin typeface="EHUSans"/>
                <a:cs typeface="EHUSans"/>
              </a:rPr>
              <a:t>:</a:t>
            </a:r>
            <a:r>
              <a:rPr lang="es-ES" sz="800" dirty="0" smtClean="0">
                <a:solidFill>
                  <a:srgbClr val="5198B3"/>
                </a:solidFill>
                <a:latin typeface="EHUSans"/>
                <a:cs typeface="EHUSans"/>
              </a:rPr>
              <a:t>20</a:t>
            </a:r>
            <a:r>
              <a:rPr sz="800" dirty="0" smtClean="0">
                <a:solidFill>
                  <a:srgbClr val="5198B3"/>
                </a:solidFill>
                <a:latin typeface="EHUSans"/>
                <a:cs typeface="EHUSans"/>
              </a:rPr>
              <a:t> </a:t>
            </a:r>
            <a:r>
              <a:rPr lang="es-ES" sz="800" dirty="0" smtClean="0">
                <a:solidFill>
                  <a:srgbClr val="5198B3"/>
                </a:solidFill>
                <a:latin typeface="EHUSans"/>
                <a:cs typeface="EHUSans"/>
              </a:rPr>
              <a:t>–</a:t>
            </a:r>
            <a:r>
              <a:rPr sz="800" spc="-100" dirty="0" smtClean="0">
                <a:solidFill>
                  <a:srgbClr val="5198B3"/>
                </a:solidFill>
                <a:latin typeface="EHUSans"/>
                <a:cs typeface="EHUSans"/>
              </a:rPr>
              <a:t> </a:t>
            </a:r>
            <a:r>
              <a:rPr lang="es-ES" sz="800" spc="-100" dirty="0" smtClean="0">
                <a:solidFill>
                  <a:srgbClr val="5198B3"/>
                </a:solidFill>
                <a:latin typeface="EHUSans"/>
                <a:cs typeface="EHUSans"/>
              </a:rPr>
              <a:t>11</a:t>
            </a:r>
            <a:r>
              <a:rPr sz="800" dirty="0" smtClean="0">
                <a:solidFill>
                  <a:srgbClr val="5198B3"/>
                </a:solidFill>
                <a:latin typeface="EHUSans"/>
                <a:cs typeface="EHUSans"/>
              </a:rPr>
              <a:t>:</a:t>
            </a:r>
            <a:r>
              <a:rPr lang="es-ES" sz="800" dirty="0" smtClean="0">
                <a:solidFill>
                  <a:srgbClr val="5198B3"/>
                </a:solidFill>
                <a:latin typeface="EHUSans"/>
                <a:cs typeface="EHUSans"/>
              </a:rPr>
              <a:t>40</a:t>
            </a:r>
            <a:endParaRPr sz="800" dirty="0">
              <a:latin typeface="EHUSans"/>
              <a:cs typeface="EHUSans"/>
            </a:endParaRPr>
          </a:p>
          <a:p>
            <a:pPr marL="12700" marR="5080">
              <a:lnSpc>
                <a:spcPct val="100000"/>
              </a:lnSpc>
            </a:pPr>
            <a:r>
              <a:rPr lang="es-ES" sz="800" spc="-5" dirty="0" smtClean="0">
                <a:solidFill>
                  <a:srgbClr val="231F20"/>
                </a:solidFill>
                <a:latin typeface="EHUSans-Light"/>
                <a:cs typeface="EHUSans-Light"/>
              </a:rPr>
              <a:t>Comunicación nº2</a:t>
            </a:r>
            <a:endParaRPr sz="800" dirty="0">
              <a:latin typeface="EHUSans-Light"/>
              <a:cs typeface="EHUSans-Light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8394700" y="2943225"/>
            <a:ext cx="622935" cy="25590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dirty="0" smtClean="0">
                <a:solidFill>
                  <a:srgbClr val="5198B3"/>
                </a:solidFill>
                <a:latin typeface="EHUSans"/>
                <a:cs typeface="EHUSans"/>
              </a:rPr>
              <a:t>11:</a:t>
            </a:r>
            <a:r>
              <a:rPr lang="es-ES" sz="800" dirty="0" smtClean="0">
                <a:solidFill>
                  <a:srgbClr val="5198B3"/>
                </a:solidFill>
                <a:latin typeface="EHUSans"/>
                <a:cs typeface="EHUSans"/>
              </a:rPr>
              <a:t>40</a:t>
            </a:r>
            <a:r>
              <a:rPr sz="800" dirty="0" smtClean="0">
                <a:solidFill>
                  <a:srgbClr val="5198B3"/>
                </a:solidFill>
                <a:latin typeface="EHUSans"/>
                <a:cs typeface="EHUSans"/>
              </a:rPr>
              <a:t> </a:t>
            </a:r>
            <a:r>
              <a:rPr lang="es-ES" sz="800" dirty="0" smtClean="0">
                <a:solidFill>
                  <a:srgbClr val="5198B3"/>
                </a:solidFill>
                <a:latin typeface="EHUSans"/>
                <a:cs typeface="EHUSans"/>
              </a:rPr>
              <a:t>–</a:t>
            </a:r>
            <a:r>
              <a:rPr sz="800" spc="-100" dirty="0" smtClean="0">
                <a:solidFill>
                  <a:srgbClr val="5198B3"/>
                </a:solidFill>
                <a:latin typeface="EHUSans"/>
                <a:cs typeface="EHUSans"/>
              </a:rPr>
              <a:t> </a:t>
            </a:r>
            <a:r>
              <a:rPr sz="800" dirty="0" smtClean="0">
                <a:solidFill>
                  <a:srgbClr val="5198B3"/>
                </a:solidFill>
                <a:latin typeface="EHUSans"/>
                <a:cs typeface="EHUSans"/>
              </a:rPr>
              <a:t>12:</a:t>
            </a:r>
            <a:r>
              <a:rPr lang="es-ES" sz="800" dirty="0" smtClean="0">
                <a:solidFill>
                  <a:srgbClr val="5198B3"/>
                </a:solidFill>
                <a:latin typeface="EHUSans"/>
                <a:cs typeface="EHUSans"/>
              </a:rPr>
              <a:t>10</a:t>
            </a:r>
            <a:endParaRPr sz="800" dirty="0">
              <a:latin typeface="EHUSans"/>
              <a:cs typeface="EHUSans"/>
            </a:endParaRPr>
          </a:p>
          <a:p>
            <a:pPr marL="12700">
              <a:lnSpc>
                <a:spcPct val="100000"/>
              </a:lnSpc>
            </a:pPr>
            <a:r>
              <a:rPr lang="es-ES" sz="800" spc="-5" dirty="0" smtClean="0">
                <a:solidFill>
                  <a:srgbClr val="231F20"/>
                </a:solidFill>
                <a:latin typeface="EHUSans-Light"/>
                <a:cs typeface="EHUSans-Light"/>
              </a:rPr>
              <a:t>Pausa</a:t>
            </a:r>
            <a:endParaRPr sz="800" dirty="0">
              <a:latin typeface="EHUSans-Light"/>
              <a:cs typeface="EHUSans-Light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8394700" y="3324225"/>
            <a:ext cx="1962785" cy="73866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dirty="0" smtClean="0">
                <a:solidFill>
                  <a:srgbClr val="5198B3"/>
                </a:solidFill>
                <a:latin typeface="EHUSans"/>
                <a:cs typeface="EHUSans"/>
              </a:rPr>
              <a:t>12:</a:t>
            </a:r>
            <a:r>
              <a:rPr lang="es-ES" sz="800" dirty="0" smtClean="0">
                <a:solidFill>
                  <a:srgbClr val="5198B3"/>
                </a:solidFill>
                <a:latin typeface="EHUSans"/>
                <a:cs typeface="EHUSans"/>
              </a:rPr>
              <a:t>10</a:t>
            </a:r>
            <a:r>
              <a:rPr sz="800" dirty="0" smtClean="0">
                <a:solidFill>
                  <a:srgbClr val="5198B3"/>
                </a:solidFill>
                <a:latin typeface="EHUSans"/>
                <a:cs typeface="EHUSans"/>
              </a:rPr>
              <a:t> </a:t>
            </a:r>
            <a:r>
              <a:rPr sz="800" dirty="0">
                <a:solidFill>
                  <a:srgbClr val="5198B3"/>
                </a:solidFill>
                <a:latin typeface="EHUSans"/>
                <a:cs typeface="EHUSans"/>
              </a:rPr>
              <a:t>-</a:t>
            </a:r>
            <a:r>
              <a:rPr sz="800" spc="-100" dirty="0">
                <a:solidFill>
                  <a:srgbClr val="5198B3"/>
                </a:solidFill>
                <a:latin typeface="EHUSans"/>
                <a:cs typeface="EHUSans"/>
              </a:rPr>
              <a:t> </a:t>
            </a:r>
            <a:r>
              <a:rPr sz="800" dirty="0" smtClean="0">
                <a:solidFill>
                  <a:srgbClr val="5198B3"/>
                </a:solidFill>
                <a:latin typeface="EHUSans"/>
                <a:cs typeface="EHUSans"/>
              </a:rPr>
              <a:t>13:</a:t>
            </a:r>
            <a:r>
              <a:rPr lang="es-ES" sz="800" dirty="0" smtClean="0">
                <a:solidFill>
                  <a:srgbClr val="5198B3"/>
                </a:solidFill>
                <a:latin typeface="EHUSans"/>
                <a:cs typeface="EHUSans"/>
              </a:rPr>
              <a:t>25</a:t>
            </a:r>
            <a:endParaRPr sz="800" dirty="0">
              <a:latin typeface="EHUSans"/>
              <a:cs typeface="EHUSans"/>
            </a:endParaRPr>
          </a:p>
          <a:p>
            <a:r>
              <a:rPr lang="es-ES" sz="800" dirty="0" smtClean="0">
                <a:latin typeface="EHUSans-Light" pitchFamily="50"/>
              </a:rPr>
              <a:t>Conferencia: “La intervención en ámbitos con riesgo de obsolescencia. Una experiencia de éxito en Santa Coloma” Jordi Mas (Ayuntamiento de Santa Coloma, Catalunya)</a:t>
            </a:r>
            <a:endParaRPr lang="es-ES" sz="800" dirty="0">
              <a:latin typeface="EHUSans-Light" pitchFamily="50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437300" y="1431516"/>
            <a:ext cx="2231390" cy="169277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r>
              <a:rPr lang="es-ES" sz="1000" dirty="0" smtClean="0">
                <a:solidFill>
                  <a:schemeClr val="bg1"/>
                </a:solidFill>
              </a:rPr>
              <a:t>Promover el trabajo en áreas degradadas con un enfoque transversal centrado en el paisaje.</a:t>
            </a:r>
          </a:p>
          <a:p>
            <a:endParaRPr lang="es-ES" sz="1000" dirty="0" smtClean="0">
              <a:solidFill>
                <a:schemeClr val="bg1"/>
              </a:solidFill>
            </a:endParaRPr>
          </a:p>
          <a:p>
            <a:r>
              <a:rPr lang="es-ES" sz="1000" dirty="0" smtClean="0">
                <a:solidFill>
                  <a:schemeClr val="bg1"/>
                </a:solidFill>
              </a:rPr>
              <a:t>Conocer ejemplos reales exitosos y aprender de estas buenas prácticas.</a:t>
            </a:r>
          </a:p>
          <a:p>
            <a:r>
              <a:rPr lang="es-ES" sz="1000" dirty="0" smtClean="0">
                <a:solidFill>
                  <a:schemeClr val="bg1"/>
                </a:solidFill>
              </a:rPr>
              <a:t>Incentivar la participación social en la ordenación del territorio.</a:t>
            </a:r>
          </a:p>
          <a:p>
            <a:endParaRPr lang="es-ES" sz="1000" dirty="0" smtClean="0">
              <a:solidFill>
                <a:schemeClr val="bg1"/>
              </a:solidFill>
            </a:endParaRPr>
          </a:p>
          <a:p>
            <a:r>
              <a:rPr lang="es-ES" sz="1000" dirty="0" smtClean="0">
                <a:solidFill>
                  <a:schemeClr val="bg1"/>
                </a:solidFill>
              </a:rPr>
              <a:t>Compartir experiencias recientes entre profesionales del sector.</a:t>
            </a:r>
            <a:endParaRPr lang="es-ES" sz="1000" dirty="0">
              <a:solidFill>
                <a:schemeClr val="bg1"/>
              </a:solidFill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8394700" y="4238625"/>
            <a:ext cx="1987550" cy="36933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dirty="0" smtClean="0">
                <a:solidFill>
                  <a:srgbClr val="5198B3"/>
                </a:solidFill>
                <a:latin typeface="EHUSans"/>
                <a:cs typeface="EHUSans"/>
              </a:rPr>
              <a:t>13:</a:t>
            </a:r>
            <a:r>
              <a:rPr lang="es-ES" sz="800" dirty="0" smtClean="0">
                <a:solidFill>
                  <a:srgbClr val="5198B3"/>
                </a:solidFill>
                <a:latin typeface="EHUSans"/>
                <a:cs typeface="EHUSans"/>
              </a:rPr>
              <a:t>25</a:t>
            </a:r>
            <a:r>
              <a:rPr sz="800" dirty="0" smtClean="0">
                <a:solidFill>
                  <a:srgbClr val="5198B3"/>
                </a:solidFill>
                <a:latin typeface="EHUSans"/>
                <a:cs typeface="EHUSans"/>
              </a:rPr>
              <a:t> </a:t>
            </a:r>
            <a:r>
              <a:rPr sz="800" dirty="0">
                <a:solidFill>
                  <a:srgbClr val="5198B3"/>
                </a:solidFill>
                <a:latin typeface="EHUSans"/>
                <a:cs typeface="EHUSans"/>
              </a:rPr>
              <a:t>-</a:t>
            </a:r>
            <a:r>
              <a:rPr sz="800" spc="-100" dirty="0">
                <a:solidFill>
                  <a:srgbClr val="5198B3"/>
                </a:solidFill>
                <a:latin typeface="EHUSans"/>
                <a:cs typeface="EHUSans"/>
              </a:rPr>
              <a:t> </a:t>
            </a:r>
            <a:r>
              <a:rPr sz="800" dirty="0">
                <a:solidFill>
                  <a:srgbClr val="5198B3"/>
                </a:solidFill>
                <a:latin typeface="EHUSans"/>
                <a:cs typeface="EHUSans"/>
              </a:rPr>
              <a:t>13:45</a:t>
            </a:r>
            <a:endParaRPr sz="800" dirty="0">
              <a:latin typeface="EHUSans"/>
              <a:cs typeface="EHUSans"/>
            </a:endParaRPr>
          </a:p>
          <a:p>
            <a:pPr marL="12700" marR="5080">
              <a:lnSpc>
                <a:spcPct val="100000"/>
              </a:lnSpc>
            </a:pPr>
            <a:r>
              <a:rPr lang="es-ES" sz="800" dirty="0" smtClean="0">
                <a:latin typeface="EHUSans-Light" pitchFamily="50"/>
              </a:rPr>
              <a:t>Sesión de síntesis</a:t>
            </a:r>
          </a:p>
          <a:p>
            <a:pPr marL="12700" marR="5080">
              <a:lnSpc>
                <a:spcPct val="100000"/>
              </a:lnSpc>
            </a:pPr>
            <a:r>
              <a:rPr lang="es-ES" sz="800" dirty="0" smtClean="0">
                <a:latin typeface="EHUSans-Light" pitchFamily="50"/>
              </a:rPr>
              <a:t>Cátedra UNESCO y Gobierno Vasco</a:t>
            </a:r>
            <a:endParaRPr sz="800" dirty="0">
              <a:latin typeface="EHUSans-Light" pitchFamily="50"/>
              <a:cs typeface="EHUSans-Light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428298" y="749112"/>
            <a:ext cx="2251401" cy="5975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s-ES" b="1" spc="-40" dirty="0" smtClean="0">
                <a:solidFill>
                  <a:schemeClr val="bg1"/>
                </a:solidFill>
                <a:latin typeface="EHUSerif"/>
                <a:cs typeface="EHUSerif"/>
              </a:rPr>
              <a:t>DESCRIPCIÓN</a:t>
            </a:r>
            <a:endParaRPr sz="1800" dirty="0">
              <a:solidFill>
                <a:schemeClr val="bg1"/>
              </a:solidFill>
              <a:latin typeface="EHUSerif"/>
              <a:cs typeface="EHUSerif"/>
            </a:endParaRPr>
          </a:p>
          <a:p>
            <a:pPr marL="21590">
              <a:lnSpc>
                <a:spcPct val="100000"/>
              </a:lnSpc>
              <a:spcBef>
                <a:spcPts val="1250"/>
              </a:spcBef>
            </a:pPr>
            <a:r>
              <a:rPr lang="es-ES" sz="1000" b="1" dirty="0" smtClean="0">
                <a:solidFill>
                  <a:schemeClr val="bg1"/>
                </a:solidFill>
                <a:latin typeface="EHUSans"/>
                <a:cs typeface="EHUSans"/>
              </a:rPr>
              <a:t>Objetivos</a:t>
            </a:r>
            <a:endParaRPr sz="1000" dirty="0">
              <a:solidFill>
                <a:schemeClr val="bg1"/>
              </a:solidFill>
              <a:latin typeface="EHUSans"/>
              <a:cs typeface="EHUSans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3155400" y="164900"/>
            <a:ext cx="4387850" cy="1644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b="1" spc="10" dirty="0">
                <a:solidFill>
                  <a:srgbClr val="009DB9"/>
                </a:solidFill>
                <a:latin typeface="EHUSerif"/>
                <a:cs typeface="EHUSerif"/>
              </a:rPr>
              <a:t>UDA </a:t>
            </a:r>
            <a:r>
              <a:rPr sz="1000" b="1" spc="30" dirty="0">
                <a:solidFill>
                  <a:srgbClr val="009DB9"/>
                </a:solidFill>
                <a:latin typeface="EHUSerif"/>
                <a:cs typeface="EHUSerif"/>
              </a:rPr>
              <a:t>IKASTAROAK  </a:t>
            </a:r>
            <a:r>
              <a:rPr sz="1000" dirty="0">
                <a:solidFill>
                  <a:srgbClr val="009DB9"/>
                </a:solidFill>
                <a:latin typeface="EHUSans-Light"/>
                <a:cs typeface="EHUSans-Light"/>
              </a:rPr>
              <a:t>/   </a:t>
            </a:r>
            <a:r>
              <a:rPr sz="1000" spc="40" dirty="0">
                <a:solidFill>
                  <a:srgbClr val="009DB9"/>
                </a:solidFill>
                <a:latin typeface="EHUSans"/>
                <a:cs typeface="EHUSans"/>
              </a:rPr>
              <a:t>CURSOS </a:t>
            </a:r>
            <a:r>
              <a:rPr sz="1000" spc="25" dirty="0">
                <a:solidFill>
                  <a:srgbClr val="009DB9"/>
                </a:solidFill>
                <a:latin typeface="EHUSans"/>
                <a:cs typeface="EHUSans"/>
              </a:rPr>
              <a:t>DE </a:t>
            </a:r>
            <a:r>
              <a:rPr sz="1000" spc="40" dirty="0">
                <a:solidFill>
                  <a:srgbClr val="009DB9"/>
                </a:solidFill>
                <a:latin typeface="EHUSans"/>
                <a:cs typeface="EHUSans"/>
              </a:rPr>
              <a:t>VERANO  </a:t>
            </a:r>
            <a:r>
              <a:rPr sz="1000" dirty="0">
                <a:solidFill>
                  <a:srgbClr val="009DB9"/>
                </a:solidFill>
                <a:latin typeface="EHUSans-Light"/>
                <a:cs typeface="EHUSans-Light"/>
              </a:rPr>
              <a:t>/   </a:t>
            </a:r>
            <a:r>
              <a:rPr sz="1000" i="1" spc="40" dirty="0">
                <a:solidFill>
                  <a:srgbClr val="009DB9"/>
                </a:solidFill>
                <a:latin typeface="EHUSerif"/>
                <a:cs typeface="EHUSerif"/>
              </a:rPr>
              <a:t>SUMMER </a:t>
            </a:r>
            <a:r>
              <a:rPr sz="1000" i="1" spc="95" dirty="0">
                <a:solidFill>
                  <a:srgbClr val="009DB9"/>
                </a:solidFill>
                <a:latin typeface="EHUSerif"/>
                <a:cs typeface="EHUSerif"/>
              </a:rPr>
              <a:t> </a:t>
            </a:r>
            <a:r>
              <a:rPr sz="1000" i="1" spc="50" dirty="0">
                <a:solidFill>
                  <a:srgbClr val="009DB9"/>
                </a:solidFill>
                <a:latin typeface="EHUSerif"/>
                <a:cs typeface="EHUSerif"/>
              </a:rPr>
              <a:t>COURSES</a:t>
            </a:r>
            <a:endParaRPr sz="1000">
              <a:latin typeface="EHUSerif"/>
              <a:cs typeface="EHUSerif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9857300" y="164900"/>
            <a:ext cx="655320" cy="1644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dirty="0">
                <a:solidFill>
                  <a:srgbClr val="009DB9"/>
                </a:solidFill>
                <a:latin typeface="EHUSans"/>
                <a:cs typeface="EHUSans"/>
              </a:rPr>
              <a:t>UPV /</a:t>
            </a:r>
            <a:r>
              <a:rPr sz="1000" spc="-100" dirty="0">
                <a:solidFill>
                  <a:srgbClr val="009DB9"/>
                </a:solidFill>
                <a:latin typeface="EHUSans"/>
                <a:cs typeface="EHUSans"/>
              </a:rPr>
              <a:t> </a:t>
            </a:r>
            <a:r>
              <a:rPr sz="1000" dirty="0">
                <a:solidFill>
                  <a:srgbClr val="009DB9"/>
                </a:solidFill>
                <a:latin typeface="EHUSans"/>
                <a:cs typeface="EHUSans"/>
              </a:rPr>
              <a:t>EHU</a:t>
            </a:r>
            <a:endParaRPr sz="1000">
              <a:latin typeface="EHUSans"/>
              <a:cs typeface="EHUSan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108</TotalTime>
  <Words>742</Words>
  <Application>Microsoft Office PowerPoint</Application>
  <PresentationFormat>Personalizado</PresentationFormat>
  <Paragraphs>67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Office Theme</vt:lpstr>
      <vt:lpstr>Diapositiva 1</vt:lpstr>
      <vt:lpstr>Diapositiva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Aintzane</dc:creator>
  <cp:lastModifiedBy>Administrador</cp:lastModifiedBy>
  <cp:revision>17</cp:revision>
  <dcterms:created xsi:type="dcterms:W3CDTF">2016-05-05T10:44:44Z</dcterms:created>
  <dcterms:modified xsi:type="dcterms:W3CDTF">2017-04-27T11:11:09Z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2016-05-05T00:00:00Z</vt:filetime>
  </property>
  <property fmtid="{D5CDD505-2E9C-101B-9397-08002B2CF9AE}" pid="3" name="Creator">
    <vt:lpwstr>Adobe InDesign CC 2015 (Macintosh)</vt:lpwstr>
  </property>
  <property fmtid="{D5CDD505-2E9C-101B-9397-08002B2CF9AE}" pid="4" name="LastSaved">
    <vt:filetime>2016-05-05T00:00:00Z</vt:filetime>
  </property>
</Properties>
</file>